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61"/>
  </p:notesMasterIdLst>
  <p:handoutMasterIdLst>
    <p:handoutMasterId r:id="rId62"/>
  </p:handoutMasterIdLst>
  <p:sldIdLst>
    <p:sldId id="369" r:id="rId2"/>
    <p:sldId id="1606" r:id="rId3"/>
    <p:sldId id="1607" r:id="rId4"/>
    <p:sldId id="373" r:id="rId5"/>
    <p:sldId id="1609" r:id="rId6"/>
    <p:sldId id="376" r:id="rId7"/>
    <p:sldId id="378" r:id="rId8"/>
    <p:sldId id="1588" r:id="rId9"/>
    <p:sldId id="377" r:id="rId10"/>
    <p:sldId id="379" r:id="rId11"/>
    <p:sldId id="380" r:id="rId12"/>
    <p:sldId id="382" r:id="rId13"/>
    <p:sldId id="833" r:id="rId14"/>
    <p:sldId id="383" r:id="rId15"/>
    <p:sldId id="384" r:id="rId16"/>
    <p:sldId id="385" r:id="rId17"/>
    <p:sldId id="386" r:id="rId18"/>
    <p:sldId id="387" r:id="rId19"/>
    <p:sldId id="388" r:id="rId20"/>
    <p:sldId id="389" r:id="rId21"/>
    <p:sldId id="390" r:id="rId22"/>
    <p:sldId id="391" r:id="rId23"/>
    <p:sldId id="1614" r:id="rId24"/>
    <p:sldId id="303" r:id="rId25"/>
    <p:sldId id="1644" r:id="rId26"/>
    <p:sldId id="354" r:id="rId27"/>
    <p:sldId id="318" r:id="rId28"/>
    <p:sldId id="319" r:id="rId29"/>
    <p:sldId id="320" r:id="rId30"/>
    <p:sldId id="321" r:id="rId31"/>
    <p:sldId id="323" r:id="rId32"/>
    <p:sldId id="324" r:id="rId33"/>
    <p:sldId id="828" r:id="rId34"/>
    <p:sldId id="829" r:id="rId35"/>
    <p:sldId id="325" r:id="rId36"/>
    <p:sldId id="830" r:id="rId37"/>
    <p:sldId id="356" r:id="rId38"/>
    <p:sldId id="329" r:id="rId39"/>
    <p:sldId id="304" r:id="rId40"/>
    <p:sldId id="305" r:id="rId41"/>
    <p:sldId id="1645" r:id="rId42"/>
    <p:sldId id="1646" r:id="rId43"/>
    <p:sldId id="328" r:id="rId44"/>
    <p:sldId id="334" r:id="rId45"/>
    <p:sldId id="363" r:id="rId46"/>
    <p:sldId id="364" r:id="rId47"/>
    <p:sldId id="365" r:id="rId48"/>
    <p:sldId id="337" r:id="rId49"/>
    <p:sldId id="336" r:id="rId50"/>
    <p:sldId id="367" r:id="rId51"/>
    <p:sldId id="330" r:id="rId52"/>
    <p:sldId id="331" r:id="rId53"/>
    <p:sldId id="332" r:id="rId54"/>
    <p:sldId id="333" r:id="rId55"/>
    <p:sldId id="339" r:id="rId56"/>
    <p:sldId id="340" r:id="rId57"/>
    <p:sldId id="326" r:id="rId58"/>
    <p:sldId id="342" r:id="rId59"/>
    <p:sldId id="368" r:id="rId60"/>
  </p:sldIdLst>
  <p:sldSz cx="9144000" cy="5143500" type="screen16x9"/>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2"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164A"/>
    <a:srgbClr val="4C21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97" autoAdjust="0"/>
    <p:restoredTop sz="93899" autoAdjust="0"/>
  </p:normalViewPr>
  <p:slideViewPr>
    <p:cSldViewPr>
      <p:cViewPr varScale="1">
        <p:scale>
          <a:sx n="99" d="100"/>
          <a:sy n="99" d="100"/>
        </p:scale>
        <p:origin x="540" y="45"/>
      </p:cViewPr>
      <p:guideLst>
        <p:guide orient="horz" pos="2160"/>
        <p:guide pos="2880"/>
        <p:guide orient="horz" pos="162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135973F8-2D59-42B7-A0A9-6DBD9CF8832F}" type="datetimeFigureOut">
              <a:rPr lang="en-US" smtClean="0"/>
              <a:t>4/30/2023</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94A985DF-7CE5-4D12-9703-62939131B321}" type="slidenum">
              <a:rPr lang="en-US" smtClean="0"/>
              <a:t>‹#›</a:t>
            </a:fld>
            <a:endParaRPr lang="en-US"/>
          </a:p>
        </p:txBody>
      </p:sp>
    </p:spTree>
    <p:extLst>
      <p:ext uri="{BB962C8B-B14F-4D97-AF65-F5344CB8AC3E}">
        <p14:creationId xmlns:p14="http://schemas.microsoft.com/office/powerpoint/2010/main" val="2608965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A5543A9-1C88-4F9A-87DB-C6D7242E376E}" type="datetimeFigureOut">
              <a:rPr lang="en-US" smtClean="0"/>
              <a:t>4/30/2023</a:t>
            </a:fld>
            <a:endParaRPr lang="en-US"/>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ED4AC1C0-905C-40F2-95B8-95399A036399}" type="slidenum">
              <a:rPr lang="en-US" smtClean="0"/>
              <a:t>‹#›</a:t>
            </a:fld>
            <a:endParaRPr lang="en-US"/>
          </a:p>
        </p:txBody>
      </p:sp>
    </p:spTree>
    <p:extLst>
      <p:ext uri="{BB962C8B-B14F-4D97-AF65-F5344CB8AC3E}">
        <p14:creationId xmlns:p14="http://schemas.microsoft.com/office/powerpoint/2010/main" val="2581766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257;p18:notes">
            <a:extLst>
              <a:ext uri="{FF2B5EF4-FFF2-40B4-BE49-F238E27FC236}">
                <a16:creationId xmlns:a16="http://schemas.microsoft.com/office/drawing/2014/main" id="{027CB8B4-D6BA-4743-AADF-073EBA570B01}"/>
              </a:ext>
            </a:extLst>
          </p:cNvPr>
          <p:cNvSpPr txBox="1">
            <a:spLocks noGrp="1" noChangeArrowheads="1"/>
          </p:cNvSpPr>
          <p:nvPr>
            <p:ph type="body" idx="1"/>
          </p:nvPr>
        </p:nvSpPr>
        <p:spPr/>
        <p:txBody>
          <a:bodyPr/>
          <a:lstStyle/>
          <a:p>
            <a:pPr>
              <a:buSzPts val="1400"/>
            </a:pPr>
            <a:endParaRPr lang="en-US" altLang="en-US" sz="1800">
              <a:latin typeface="Arial" panose="020B0604020202020204" pitchFamily="34" charset="0"/>
              <a:cs typeface="Arial" panose="020B0604020202020204" pitchFamily="34" charset="0"/>
            </a:endParaRPr>
          </a:p>
        </p:txBody>
      </p:sp>
      <p:sp>
        <p:nvSpPr>
          <p:cNvPr id="36866" name="Google Shape;258;p18:notes">
            <a:extLst>
              <a:ext uri="{FF2B5EF4-FFF2-40B4-BE49-F238E27FC236}">
                <a16:creationId xmlns:a16="http://schemas.microsoft.com/office/drawing/2014/main" id="{4091DCCB-51CD-4AEB-A725-621A05653B00}"/>
              </a:ext>
            </a:extLst>
          </p:cNvPr>
          <p:cNvSpPr>
            <a:spLocks noGrp="1" noRot="1" noChangeAspect="1" noTextEdit="1"/>
          </p:cNvSpPr>
          <p:nvPr>
            <p:ph type="sldImg" idx="2"/>
          </p:nvPr>
        </p:nvSpPr>
        <p:spPr>
          <a:noFill/>
          <a:ln>
            <a:round/>
            <a:headEnd/>
            <a:tailEnd/>
          </a:ln>
        </p:spPr>
      </p:sp>
    </p:spTree>
    <p:extLst>
      <p:ext uri="{BB962C8B-B14F-4D97-AF65-F5344CB8AC3E}">
        <p14:creationId xmlns:p14="http://schemas.microsoft.com/office/powerpoint/2010/main" val="99802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6B4070-C993-4DF0-BBD9-012EE18C643A}"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69688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1B30C9-68B9-40B3-B94A-92F29B2C6381}"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323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914463-C541-44E4-9AAE-7E130AE5DDE7}"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341920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Date Placeholder 2"/>
          <p:cNvSpPr>
            <a:spLocks noGrp="1"/>
          </p:cNvSpPr>
          <p:nvPr>
            <p:ph type="dt" sz="half" idx="10"/>
          </p:nvPr>
        </p:nvSpPr>
        <p:spPr/>
        <p:txBody>
          <a:bodyPr/>
          <a:lstStyle/>
          <a:p>
            <a:fld id="{B6539B54-5A02-4100-A664-3024E6F36521}" type="datetime1">
              <a:rPr lang="en-US" smtClean="0"/>
              <a:t>4/30/2023</a:t>
            </a:fld>
            <a:endParaRPr lang="en-US"/>
          </a:p>
        </p:txBody>
      </p:sp>
      <p:sp>
        <p:nvSpPr>
          <p:cNvPr id="4" name="Footer Placeholder 3"/>
          <p:cNvSpPr>
            <a:spLocks noGrp="1"/>
          </p:cNvSpPr>
          <p:nvPr>
            <p:ph type="ftr" sz="quarter" idx="11"/>
          </p:nvPr>
        </p:nvSpPr>
        <p:spPr/>
        <p:txBody>
          <a:bodyPr/>
          <a:lstStyle/>
          <a:p>
            <a:r>
              <a:rPr lang="en-US"/>
              <a:t> </a:t>
            </a:r>
          </a:p>
        </p:txBody>
      </p:sp>
      <p:sp>
        <p:nvSpPr>
          <p:cNvPr id="5" name="Slide Number Placeholder 4"/>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114106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4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FA1796E-CFE5-41ED-A89E-FB1DF76336F7}"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298596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noAutofit/>
          </a:bodyPr>
          <a:lstStyle>
            <a:lvl1pPr algn="l">
              <a:defRPr sz="3200" b="1" cap="all"/>
            </a:lvl1pPr>
          </a:lstStyle>
          <a:p>
            <a:r>
              <a:rPr lang="en-US" dirty="0"/>
              <a:t>Click to edit Master title style</a:t>
            </a:r>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2CABFC-3AD3-46BE-9F24-9247D5196EE4}"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3489165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DCC817E-EE41-4B30-A9A5-5FF5C53661A2}"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460150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F08E220-1878-4078-969D-EC0D9D97FD61}" type="datetime1">
              <a:rPr lang="en-US" smtClean="0"/>
              <a:t>4/30/2023</a:t>
            </a:fld>
            <a:endParaRPr lang="en-US"/>
          </a:p>
        </p:txBody>
      </p:sp>
      <p:sp>
        <p:nvSpPr>
          <p:cNvPr id="8" name="Footer Placeholder 7"/>
          <p:cNvSpPr>
            <a:spLocks noGrp="1"/>
          </p:cNvSpPr>
          <p:nvPr>
            <p:ph type="ftr" sz="quarter" idx="11"/>
          </p:nvPr>
        </p:nvSpPr>
        <p:spPr/>
        <p:txBody>
          <a:bodyPr/>
          <a:lstStyle/>
          <a:p>
            <a:r>
              <a:rPr lang="en-US"/>
              <a:t> </a:t>
            </a:r>
          </a:p>
        </p:txBody>
      </p:sp>
      <p:sp>
        <p:nvSpPr>
          <p:cNvPr id="9" name="Slide Number Placeholder 8"/>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2016344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B9484A-1CD7-4D3D-9995-D42586BF8F0B}" type="datetime1">
              <a:rPr lang="en-US" smtClean="0"/>
              <a:t>4/30/2023</a:t>
            </a:fld>
            <a:endParaRPr lang="en-US"/>
          </a:p>
        </p:txBody>
      </p:sp>
      <p:sp>
        <p:nvSpPr>
          <p:cNvPr id="4" name="Footer Placeholder 3"/>
          <p:cNvSpPr>
            <a:spLocks noGrp="1"/>
          </p:cNvSpPr>
          <p:nvPr>
            <p:ph type="ftr" sz="quarter" idx="11"/>
          </p:nvPr>
        </p:nvSpPr>
        <p:spPr/>
        <p:txBody>
          <a:bodyPr/>
          <a:lstStyle/>
          <a:p>
            <a:r>
              <a:rPr lang="en-US"/>
              <a:t> </a:t>
            </a:r>
          </a:p>
        </p:txBody>
      </p:sp>
      <p:sp>
        <p:nvSpPr>
          <p:cNvPr id="5" name="Slide Number Placeholder 4"/>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850940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E8BEC-AA2A-4980-B52A-CEDC0B04165C}" type="datetime1">
              <a:rPr lang="en-US" smtClean="0"/>
              <a:t>4/30/2023</a:t>
            </a:fld>
            <a:endParaRPr lang="en-US"/>
          </a:p>
        </p:txBody>
      </p:sp>
      <p:sp>
        <p:nvSpPr>
          <p:cNvPr id="3" name="Footer Placeholder 2"/>
          <p:cNvSpPr>
            <a:spLocks noGrp="1"/>
          </p:cNvSpPr>
          <p:nvPr>
            <p:ph type="ftr" sz="quarter" idx="11"/>
          </p:nvPr>
        </p:nvSpPr>
        <p:spPr/>
        <p:txBody>
          <a:bodyPr/>
          <a:lstStyle/>
          <a:p>
            <a:r>
              <a:rPr lang="en-US"/>
              <a:t> </a:t>
            </a:r>
          </a:p>
        </p:txBody>
      </p:sp>
      <p:sp>
        <p:nvSpPr>
          <p:cNvPr id="4" name="Slide Number Placeholder 3"/>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2220382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6B17A9A-D201-41EA-8F96-999FB4869453}"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580200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B7E2D6D-4623-46B9-BB6C-C05FD65AFC23}"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381399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7C387480-7C99-43B2-9E4D-5F681EC2DC97}" type="datetime1">
              <a:rPr lang="en-US" smtClean="0"/>
              <a:t>4/30/2023</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a:t>
            </a:r>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22B3B9D3-4A44-4BD6-A24B-72D5D5334DAB}" type="slidenum">
              <a:rPr lang="en-US" smtClean="0"/>
              <a:t>‹#›</a:t>
            </a:fld>
            <a:endParaRPr lang="en-US"/>
          </a:p>
        </p:txBody>
      </p:sp>
    </p:spTree>
    <p:extLst>
      <p:ext uri="{BB962C8B-B14F-4D97-AF65-F5344CB8AC3E}">
        <p14:creationId xmlns:p14="http://schemas.microsoft.com/office/powerpoint/2010/main" val="9601295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70" r:id="rId1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ft.com/content/3beea4a6-445b-11e9-b168-96a37d002cd3"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title"/>
          </p:nvPr>
        </p:nvSpPr>
        <p:spPr>
          <a:xfrm>
            <a:off x="457200" y="742951"/>
            <a:ext cx="8534400" cy="1145381"/>
          </a:xfrm>
        </p:spPr>
        <p:txBody>
          <a:bodyPr>
            <a:noAutofit/>
          </a:bodyPr>
          <a:lstStyle/>
          <a:p>
            <a:pPr algn="ctr" eaLnBrk="1" hangingPunct="1"/>
            <a:br>
              <a:rPr lang="en-US" dirty="0"/>
            </a:br>
            <a:br>
              <a:rPr lang="en-US" dirty="0"/>
            </a:br>
            <a:br>
              <a:rPr lang="en-US" dirty="0"/>
            </a:br>
            <a:br>
              <a:rPr lang="en-US" dirty="0"/>
            </a:br>
            <a:br>
              <a:rPr lang="en-US" dirty="0"/>
            </a:br>
            <a:br>
              <a:rPr lang="en-US" dirty="0"/>
            </a:br>
            <a:br>
              <a:rPr lang="en-US" dirty="0"/>
            </a:br>
            <a:r>
              <a:rPr lang="en-US" dirty="0"/>
              <a:t>Topic 26 </a:t>
            </a:r>
            <a:br>
              <a:rPr lang="en-US" dirty="0"/>
            </a:br>
            <a:br>
              <a:rPr lang="en-US" dirty="0"/>
            </a:br>
            <a:r>
              <a:rPr lang="en-US" dirty="0"/>
              <a:t>MFNs &amp; American Express</a:t>
            </a:r>
            <a:br>
              <a:rPr lang="en-US" dirty="0"/>
            </a:br>
            <a:br>
              <a:rPr lang="en-US" dirty="0"/>
            </a:br>
            <a:r>
              <a:rPr lang="en-US" sz="2400" dirty="0"/>
              <a:t>Professor Steven Salop</a:t>
            </a:r>
            <a:br>
              <a:rPr lang="en-US" sz="2400" dirty="0"/>
            </a:br>
            <a:r>
              <a:rPr lang="en-US" sz="2400" dirty="0"/>
              <a:t>Antitrust Econ &amp; Law</a:t>
            </a:r>
            <a:br>
              <a:rPr lang="en-US" sz="2400" dirty="0"/>
            </a:br>
            <a:r>
              <a:rPr lang="en-US" sz="2400" dirty="0"/>
              <a:t>Fall 2021</a:t>
            </a:r>
            <a:br>
              <a:rPr lang="en-US" sz="2400" dirty="0">
                <a:latin typeface="Times New Roman" panose="02020603050405020304" pitchFamily="18" charset="0"/>
                <a:cs typeface="Times New Roman" panose="02020603050405020304" pitchFamily="18" charset="0"/>
              </a:rPr>
            </a:br>
            <a:endParaRPr lang="en-US" dirty="0"/>
          </a:p>
        </p:txBody>
      </p:sp>
      <p:sp>
        <p:nvSpPr>
          <p:cNvPr id="3075" name="Rectangle 6"/>
          <p:cNvSpPr>
            <a:spLocks noGrp="1" noChangeArrowheads="1"/>
          </p:cNvSpPr>
          <p:nvPr>
            <p:ph idx="1"/>
          </p:nvPr>
        </p:nvSpPr>
        <p:spPr>
          <a:xfrm>
            <a:off x="381000" y="2000250"/>
            <a:ext cx="8229600" cy="3771900"/>
          </a:xfrm>
        </p:spPr>
        <p:txBody>
          <a:bodyPr>
            <a:normAutofit/>
          </a:bodyPr>
          <a:lstStyle/>
          <a:p>
            <a:pPr algn="ctr" eaLnBrk="1" hangingPunct="1">
              <a:buFont typeface="Wingdings" pitchFamily="2" charset="2"/>
              <a:buNone/>
            </a:pPr>
            <a:endParaRPr lang="en-US" sz="3300" b="1" dirty="0"/>
          </a:p>
          <a:p>
            <a:pPr algn="ctr" eaLnBrk="1" hangingPunct="1">
              <a:buFont typeface="Wingdings" pitchFamily="2" charset="2"/>
              <a:buNone/>
            </a:pPr>
            <a:endParaRPr lang="en-US" sz="4000" dirty="0"/>
          </a:p>
          <a:p>
            <a:pPr algn="ctr" eaLnBrk="1" hangingPunct="1">
              <a:buFont typeface="Wingdings" pitchFamily="2" charset="2"/>
              <a:buNone/>
            </a:pPr>
            <a:endParaRPr lang="en-US" sz="2900" dirty="0"/>
          </a:p>
          <a:p>
            <a:pPr algn="ctr" eaLnBrk="1" hangingPunct="1">
              <a:buFont typeface="Wingdings" pitchFamily="2" charset="2"/>
              <a:buNone/>
            </a:pPr>
            <a:endParaRPr lang="en-US" i="1" dirty="0"/>
          </a:p>
          <a:p>
            <a:pPr algn="ctr" eaLnBrk="1" hangingPunct="1">
              <a:buFont typeface="Wingdings" pitchFamily="2" charset="2"/>
              <a:buNone/>
            </a:pPr>
            <a:endParaRPr lang="en-US" dirty="0"/>
          </a:p>
        </p:txBody>
      </p:sp>
    </p:spTree>
    <p:extLst>
      <p:ext uri="{BB962C8B-B14F-4D97-AF65-F5344CB8AC3E}">
        <p14:creationId xmlns:p14="http://schemas.microsoft.com/office/powerpoint/2010/main" val="32887578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Exclusion: </a:t>
            </a:r>
            <a:r>
              <a:rPr lang="en-US" dirty="0" err="1"/>
              <a:t>RRC</a:t>
            </a:r>
            <a:r>
              <a:rPr lang="en-US" dirty="0"/>
              <a:t> or Erecting Barrier to Entry</a:t>
            </a:r>
          </a:p>
        </p:txBody>
      </p:sp>
      <p:sp>
        <p:nvSpPr>
          <p:cNvPr id="3" name="Content Placeholder 2"/>
          <p:cNvSpPr>
            <a:spLocks noGrp="1"/>
          </p:cNvSpPr>
          <p:nvPr>
            <p:ph idx="1"/>
          </p:nvPr>
        </p:nvSpPr>
        <p:spPr>
          <a:xfrm>
            <a:off x="457200" y="1200150"/>
            <a:ext cx="8229600" cy="3810000"/>
          </a:xfrm>
        </p:spPr>
        <p:txBody>
          <a:bodyPr>
            <a:normAutofit fontScale="55000" lnSpcReduction="20000"/>
          </a:bodyPr>
          <a:lstStyle/>
          <a:p>
            <a:r>
              <a:rPr lang="en-US" dirty="0" err="1"/>
              <a:t>MFC</a:t>
            </a:r>
            <a:r>
              <a:rPr lang="en-US" dirty="0"/>
              <a:t> can raise rivals’ input costs and protect market power of dominant downstream firm </a:t>
            </a:r>
          </a:p>
          <a:p>
            <a:pPr lvl="1"/>
            <a:r>
              <a:rPr lang="en-US" dirty="0" err="1"/>
              <a:t>MFC</a:t>
            </a:r>
            <a:r>
              <a:rPr lang="en-US" dirty="0"/>
              <a:t> can prevents input sellers from offering lower prices to rivals</a:t>
            </a:r>
          </a:p>
          <a:p>
            <a:pPr lvl="1"/>
            <a:r>
              <a:rPr lang="en-US" dirty="0" err="1"/>
              <a:t>MFC</a:t>
            </a:r>
            <a:r>
              <a:rPr lang="en-US" dirty="0"/>
              <a:t> prevents rival from obtaining a cost advantage it would have otherwise obtained (</a:t>
            </a:r>
            <a:r>
              <a:rPr lang="en-US" i="1" dirty="0"/>
              <a:t>Delta Dental</a:t>
            </a:r>
            <a:r>
              <a:rPr lang="en-US" dirty="0"/>
              <a:t>)</a:t>
            </a:r>
          </a:p>
          <a:p>
            <a:pPr lvl="1"/>
            <a:r>
              <a:rPr lang="en-US" dirty="0"/>
              <a:t>MFC-</a:t>
            </a:r>
            <a:r>
              <a:rPr lang="en-US" i="1" dirty="0"/>
              <a:t>plus </a:t>
            </a:r>
            <a:r>
              <a:rPr lang="en-US" dirty="0"/>
              <a:t>places rival at a cost disadvantage (</a:t>
            </a:r>
            <a:r>
              <a:rPr lang="en-US" i="1" dirty="0"/>
              <a:t>Mich. Blue Cross</a:t>
            </a:r>
            <a:r>
              <a:rPr lang="en-US" dirty="0"/>
              <a:t>)</a:t>
            </a:r>
          </a:p>
          <a:p>
            <a:r>
              <a:rPr lang="en-US" dirty="0"/>
              <a:t>Dominant Firm gains power over price </a:t>
            </a:r>
          </a:p>
          <a:p>
            <a:pPr lvl="1"/>
            <a:r>
              <a:rPr lang="en-US" dirty="0"/>
              <a:t>Higher costs lead rival to charge higher downstream price</a:t>
            </a:r>
          </a:p>
          <a:p>
            <a:pPr lvl="1"/>
            <a:r>
              <a:rPr lang="en-US" dirty="0"/>
              <a:t>Higher costs may deter rival’s entry </a:t>
            </a:r>
          </a:p>
          <a:p>
            <a:pPr lvl="1"/>
            <a:r>
              <a:rPr lang="en-US" dirty="0"/>
              <a:t>Either way, dominant firm can raise or maintain its price</a:t>
            </a:r>
          </a:p>
          <a:p>
            <a:r>
              <a:rPr lang="en-US" dirty="0"/>
              <a:t>Dominant firm can share monopoly profits with input sellers</a:t>
            </a:r>
          </a:p>
          <a:p>
            <a:pPr lvl="1"/>
            <a:r>
              <a:rPr lang="en-US" dirty="0"/>
              <a:t>Higher price provides a “market power fund” to compensate input sellers for including </a:t>
            </a:r>
            <a:r>
              <a:rPr lang="en-US" dirty="0" err="1"/>
              <a:t>MFC</a:t>
            </a:r>
            <a:r>
              <a:rPr lang="en-US" dirty="0"/>
              <a:t> in contract  </a:t>
            </a:r>
          </a:p>
          <a:p>
            <a:pPr lvl="1"/>
            <a:r>
              <a:rPr lang="en-US" dirty="0"/>
              <a:t>“I will pay you a higher price if you charge my rivals even higher prices.”</a:t>
            </a:r>
          </a:p>
          <a:p>
            <a:pPr lvl="1"/>
            <a:r>
              <a:rPr lang="en-US" dirty="0"/>
              <a:t>“I will pay you a higher price if you do not offer discounts  to my rivals that will allow them to offer a lower priced product.”</a:t>
            </a:r>
            <a:endParaRPr lang="en-US" i="1" dirty="0"/>
          </a:p>
        </p:txBody>
      </p:sp>
    </p:spTree>
    <p:extLst>
      <p:ext uri="{BB962C8B-B14F-4D97-AF65-F5344CB8AC3E}">
        <p14:creationId xmlns:p14="http://schemas.microsoft.com/office/powerpoint/2010/main" val="2082277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Exclusion Theories: Examples</a:t>
            </a:r>
          </a:p>
        </p:txBody>
      </p:sp>
      <p:sp>
        <p:nvSpPr>
          <p:cNvPr id="3" name="Content Placeholder 2"/>
          <p:cNvSpPr>
            <a:spLocks noGrp="1"/>
          </p:cNvSpPr>
          <p:nvPr>
            <p:ph idx="1"/>
          </p:nvPr>
        </p:nvSpPr>
        <p:spPr>
          <a:xfrm>
            <a:off x="457200" y="1143000"/>
            <a:ext cx="8229600" cy="3829050"/>
          </a:xfrm>
        </p:spPr>
        <p:txBody>
          <a:bodyPr>
            <a:normAutofit fontScale="55000" lnSpcReduction="20000"/>
          </a:bodyPr>
          <a:lstStyle/>
          <a:p>
            <a:r>
              <a:rPr lang="en-US" i="1" spc="45" dirty="0">
                <a:solidFill>
                  <a:srgbClr val="C00000"/>
                </a:solidFill>
              </a:rPr>
              <a:t>Delta Dental of RI</a:t>
            </a:r>
            <a:r>
              <a:rPr lang="en-US" spc="45" dirty="0">
                <a:solidFill>
                  <a:srgbClr val="C00000"/>
                </a:solidFill>
              </a:rPr>
              <a:t> (1990)</a:t>
            </a:r>
          </a:p>
          <a:p>
            <a:pPr lvl="1"/>
            <a:r>
              <a:rPr lang="en-US" spc="45" dirty="0">
                <a:solidFill>
                  <a:srgbClr val="000000"/>
                </a:solidFill>
              </a:rPr>
              <a:t>Delta largest dental insurer; contracts with almost all DDS</a:t>
            </a:r>
          </a:p>
          <a:p>
            <a:pPr lvl="1"/>
            <a:r>
              <a:rPr lang="en-US" spc="45" dirty="0">
                <a:solidFill>
                  <a:srgbClr val="000000"/>
                </a:solidFill>
              </a:rPr>
              <a:t>Faces entry by small insurer that will have small panel (“selective contracting”), and steer subscribers in exchange for a lower fee</a:t>
            </a:r>
          </a:p>
          <a:p>
            <a:pPr lvl="1"/>
            <a:r>
              <a:rPr lang="en-US" spc="45" dirty="0">
                <a:solidFill>
                  <a:srgbClr val="000000"/>
                </a:solidFill>
              </a:rPr>
              <a:t>Delta adopts MFN to prevent “maverick” entry strategy</a:t>
            </a:r>
          </a:p>
          <a:p>
            <a:pPr lvl="1"/>
            <a:r>
              <a:rPr lang="en-US" spc="45" dirty="0">
                <a:solidFill>
                  <a:srgbClr val="000000"/>
                </a:solidFill>
              </a:rPr>
              <a:t>Entry fails; prices remain high; DDS arguably benefit too </a:t>
            </a:r>
            <a:r>
              <a:rPr lang="en-US" i="1" spc="45" dirty="0">
                <a:solidFill>
                  <a:srgbClr val="000000"/>
                </a:solidFill>
              </a:rPr>
              <a:t>(i.e., share monopoly profits!)</a:t>
            </a:r>
          </a:p>
          <a:p>
            <a:pPr lvl="1"/>
            <a:r>
              <a:rPr lang="en-US" spc="45" dirty="0">
                <a:solidFill>
                  <a:srgbClr val="000000"/>
                </a:solidFill>
              </a:rPr>
              <a:t>Earlier similar case (</a:t>
            </a:r>
            <a:r>
              <a:rPr lang="en-US" i="1" spc="45" dirty="0">
                <a:solidFill>
                  <a:srgbClr val="000000"/>
                </a:solidFill>
              </a:rPr>
              <a:t>Ocean State v. BC of Rhode Island</a:t>
            </a:r>
            <a:r>
              <a:rPr lang="en-US" spc="45" dirty="0">
                <a:solidFill>
                  <a:srgbClr val="000000"/>
                </a:solidFill>
              </a:rPr>
              <a:t>) – Blue Cross wins on summary judgment</a:t>
            </a:r>
          </a:p>
          <a:p>
            <a:pPr lvl="1"/>
            <a:r>
              <a:rPr lang="en-US" spc="45" dirty="0">
                <a:solidFill>
                  <a:srgbClr val="000000"/>
                </a:solidFill>
              </a:rPr>
              <a:t>But here -- DOJ survives summary judgment; case then settled</a:t>
            </a:r>
            <a:br>
              <a:rPr lang="en-US" spc="45" dirty="0">
                <a:solidFill>
                  <a:srgbClr val="000000"/>
                </a:solidFill>
              </a:rPr>
            </a:br>
            <a:endParaRPr lang="en-US" spc="45" dirty="0">
              <a:solidFill>
                <a:srgbClr val="000000"/>
              </a:solidFill>
            </a:endParaRPr>
          </a:p>
          <a:p>
            <a:r>
              <a:rPr lang="en-US" i="1" spc="45" dirty="0">
                <a:solidFill>
                  <a:srgbClr val="C00000"/>
                </a:solidFill>
              </a:rPr>
              <a:t>Blue Cross of Michigan</a:t>
            </a:r>
            <a:r>
              <a:rPr lang="en-US" spc="45" dirty="0">
                <a:solidFill>
                  <a:srgbClr val="C00000"/>
                </a:solidFill>
              </a:rPr>
              <a:t> (2012)</a:t>
            </a:r>
          </a:p>
          <a:p>
            <a:pPr lvl="1"/>
            <a:r>
              <a:rPr lang="en-US" spc="45" dirty="0">
                <a:solidFill>
                  <a:srgbClr val="000000"/>
                </a:solidFill>
              </a:rPr>
              <a:t>Allegations that BCM offered to pay higher prices, if hospital agreed to </a:t>
            </a:r>
            <a:r>
              <a:rPr lang="en-US" i="1" spc="45" dirty="0">
                <a:solidFill>
                  <a:srgbClr val="000000"/>
                </a:solidFill>
              </a:rPr>
              <a:t>MFN-plus</a:t>
            </a:r>
          </a:p>
          <a:p>
            <a:pPr lvl="1"/>
            <a:r>
              <a:rPr lang="en-US" spc="45" dirty="0">
                <a:solidFill>
                  <a:srgbClr val="000000"/>
                </a:solidFill>
              </a:rPr>
              <a:t>Price to rival insurers would rise by more, allowing BCM to raise its prices by more than the cost increase.  </a:t>
            </a:r>
          </a:p>
          <a:p>
            <a:pPr lvl="1"/>
            <a:r>
              <a:rPr lang="en-US" spc="45" dirty="0">
                <a:solidFill>
                  <a:srgbClr val="000000"/>
                </a:solidFill>
              </a:rPr>
              <a:t>DOJ case mooted when </a:t>
            </a:r>
          </a:p>
          <a:p>
            <a:pPr lvl="1"/>
            <a:r>
              <a:rPr lang="en-US" spc="45" dirty="0">
                <a:solidFill>
                  <a:srgbClr val="000000"/>
                </a:solidFill>
              </a:rPr>
              <a:t>state law prohibited MFN</a:t>
            </a:r>
          </a:p>
        </p:txBody>
      </p:sp>
    </p:spTree>
    <p:extLst>
      <p:ext uri="{BB962C8B-B14F-4D97-AF65-F5344CB8AC3E}">
        <p14:creationId xmlns:p14="http://schemas.microsoft.com/office/powerpoint/2010/main" val="2309604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i="1" dirty="0"/>
              <a:t>Apple</a:t>
            </a:r>
            <a:r>
              <a:rPr lang="en-US" sz="2400" dirty="0"/>
              <a:t> eBooks (2d Cir. 2015): Retail MFNs</a:t>
            </a:r>
          </a:p>
        </p:txBody>
      </p:sp>
      <p:sp>
        <p:nvSpPr>
          <p:cNvPr id="3" name="Content Placeholder 2"/>
          <p:cNvSpPr>
            <a:spLocks noGrp="1"/>
          </p:cNvSpPr>
          <p:nvPr>
            <p:ph idx="1"/>
          </p:nvPr>
        </p:nvSpPr>
        <p:spPr/>
        <p:txBody>
          <a:bodyPr>
            <a:normAutofit fontScale="55000" lnSpcReduction="20000"/>
          </a:bodyPr>
          <a:lstStyle/>
          <a:p>
            <a:r>
              <a:rPr lang="en-US" dirty="0"/>
              <a:t>Apple “agency contract” with each publisher </a:t>
            </a:r>
          </a:p>
          <a:p>
            <a:pPr lvl="1"/>
            <a:r>
              <a:rPr lang="en-US" dirty="0"/>
              <a:t>RPM (i.e., publisher sets retail price) </a:t>
            </a:r>
          </a:p>
          <a:p>
            <a:pPr lvl="1"/>
            <a:r>
              <a:rPr lang="en-US" dirty="0"/>
              <a:t>CRR/“Retail” MFN”:  No higher retail price for books sold for iPads relative to Kindle</a:t>
            </a:r>
          </a:p>
          <a:p>
            <a:pPr lvl="1"/>
            <a:r>
              <a:rPr lang="en-US" dirty="0"/>
              <a:t>MFN not really litigated since court found per se illegal horizontal agreement among publishers </a:t>
            </a:r>
          </a:p>
          <a:p>
            <a:r>
              <a:rPr lang="en-US" dirty="0"/>
              <a:t>Rule of reason theory would have had collusive and exclusionary elements</a:t>
            </a:r>
          </a:p>
          <a:p>
            <a:pPr lvl="1"/>
            <a:r>
              <a:rPr lang="en-US" dirty="0"/>
              <a:t>Collusive for publishers</a:t>
            </a:r>
          </a:p>
          <a:p>
            <a:pPr lvl="1"/>
            <a:r>
              <a:rPr lang="en-US" dirty="0"/>
              <a:t>Exclusionary for Apple</a:t>
            </a:r>
          </a:p>
          <a:p>
            <a:r>
              <a:rPr lang="en-US" dirty="0"/>
              <a:t>Apple claimed efficiency benefit: facilitate entry in monopoly </a:t>
            </a:r>
            <a:r>
              <a:rPr lang="en-US" dirty="0" err="1"/>
              <a:t>ebooks</a:t>
            </a:r>
            <a:r>
              <a:rPr lang="en-US" dirty="0"/>
              <a:t> retail market</a:t>
            </a:r>
          </a:p>
          <a:p>
            <a:pPr lvl="1"/>
            <a:r>
              <a:rPr lang="en-US" dirty="0"/>
              <a:t>But, anticompetitive conduct to facilitate entry by hobbling is not procompetitive.   </a:t>
            </a:r>
          </a:p>
          <a:p>
            <a:pPr lvl="1"/>
            <a:r>
              <a:rPr lang="en-US" dirty="0"/>
              <a:t>Recall </a:t>
            </a:r>
            <a:r>
              <a:rPr lang="en-US" i="1" dirty="0"/>
              <a:t>Polygram </a:t>
            </a:r>
            <a:r>
              <a:rPr lang="en-US" dirty="0"/>
              <a:t>hypo on entry facilitated by price fixing among competitors</a:t>
            </a:r>
          </a:p>
          <a:p>
            <a:endParaRPr lang="en-US" dirty="0"/>
          </a:p>
        </p:txBody>
      </p:sp>
    </p:spTree>
    <p:extLst>
      <p:ext uri="{BB962C8B-B14F-4D97-AF65-F5344CB8AC3E}">
        <p14:creationId xmlns:p14="http://schemas.microsoft.com/office/powerpoint/2010/main" val="223059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F00A0-1C81-4C10-9FC2-33914DEDA4E5}"/>
              </a:ext>
            </a:extLst>
          </p:cNvPr>
          <p:cNvSpPr>
            <a:spLocks noGrp="1"/>
          </p:cNvSpPr>
          <p:nvPr>
            <p:ph type="title"/>
          </p:nvPr>
        </p:nvSpPr>
        <p:spPr>
          <a:xfrm>
            <a:off x="228600" y="-171450"/>
            <a:ext cx="8229600" cy="857250"/>
          </a:xfrm>
        </p:spPr>
        <p:txBody>
          <a:bodyPr>
            <a:normAutofit/>
          </a:bodyPr>
          <a:lstStyle/>
          <a:p>
            <a:r>
              <a:rPr lang="en-US" dirty="0"/>
              <a:t>Amazon: Retail MFNs</a:t>
            </a:r>
          </a:p>
        </p:txBody>
      </p:sp>
      <p:sp>
        <p:nvSpPr>
          <p:cNvPr id="3" name="Content Placeholder 2">
            <a:extLst>
              <a:ext uri="{FF2B5EF4-FFF2-40B4-BE49-F238E27FC236}">
                <a16:creationId xmlns:a16="http://schemas.microsoft.com/office/drawing/2014/main" id="{B301DEC9-5E9F-4A4B-84B9-6370BA6609E3}"/>
              </a:ext>
            </a:extLst>
          </p:cNvPr>
          <p:cNvSpPr>
            <a:spLocks noGrp="1"/>
          </p:cNvSpPr>
          <p:nvPr>
            <p:ph idx="1"/>
          </p:nvPr>
        </p:nvSpPr>
        <p:spPr>
          <a:xfrm>
            <a:off x="457200" y="495300"/>
            <a:ext cx="6979920" cy="4648200"/>
          </a:xfrm>
        </p:spPr>
        <p:txBody>
          <a:bodyPr>
            <a:normAutofit lnSpcReduction="10000"/>
          </a:bodyPr>
          <a:lstStyle/>
          <a:p>
            <a:r>
              <a:rPr lang="en-US" sz="1400" dirty="0"/>
              <a:t>Amazon required vendors on Amazon.com “marketplace” to agree to a “retail MFN” provision</a:t>
            </a:r>
          </a:p>
          <a:p>
            <a:pPr lvl="1"/>
            <a:r>
              <a:rPr lang="en-US" sz="1200" dirty="0"/>
              <a:t>No lower price on any other website</a:t>
            </a:r>
          </a:p>
          <a:p>
            <a:pPr lvl="1"/>
            <a:r>
              <a:rPr lang="en-US" sz="1200" dirty="0"/>
              <a:t>Including vendor’s own website </a:t>
            </a:r>
          </a:p>
          <a:p>
            <a:r>
              <a:rPr lang="en-US" sz="1400" dirty="0"/>
              <a:t>MFN was contractual provision-by-provision, not overall package</a:t>
            </a:r>
          </a:p>
          <a:p>
            <a:pPr lvl="1"/>
            <a:r>
              <a:rPr lang="en-US" sz="1200" dirty="0"/>
              <a:t>E.g., suppose two provisions; Amazon has superior deal on provision A and inferior deal on provision B</a:t>
            </a:r>
          </a:p>
          <a:p>
            <a:pPr lvl="1"/>
            <a:r>
              <a:rPr lang="en-US" sz="1200" dirty="0"/>
              <a:t>Amazon can demand equal treatment on provision B, even while obtaining superior deal on provision A</a:t>
            </a:r>
          </a:p>
          <a:p>
            <a:pPr lvl="1"/>
            <a:r>
              <a:rPr lang="en-US" sz="1200" dirty="0">
                <a:solidFill>
                  <a:srgbClr val="C00000"/>
                </a:solidFill>
              </a:rPr>
              <a:t>Thus, Amazon ends up with a de facto “MFN-plus” </a:t>
            </a:r>
          </a:p>
          <a:p>
            <a:r>
              <a:rPr lang="en-US" sz="1400" dirty="0"/>
              <a:t>EU </a:t>
            </a:r>
          </a:p>
          <a:p>
            <a:pPr lvl="1"/>
            <a:r>
              <a:rPr lang="en-US" sz="1200" dirty="0"/>
              <a:t>MFN eliminated in Europe (2013) after UK and German investigations</a:t>
            </a:r>
          </a:p>
          <a:p>
            <a:pPr lvl="1"/>
            <a:r>
              <a:rPr lang="en-US" sz="1200" dirty="0"/>
              <a:t>Prohibited for eBooks by EC (2017)</a:t>
            </a:r>
          </a:p>
          <a:p>
            <a:r>
              <a:rPr lang="en-US" sz="1400" dirty="0"/>
              <a:t>US </a:t>
            </a:r>
          </a:p>
          <a:p>
            <a:pPr lvl="1"/>
            <a:r>
              <a:rPr lang="en-US" sz="1200" i="1" dirty="0"/>
              <a:t>Voluntarily </a:t>
            </a:r>
            <a:r>
              <a:rPr lang="en-US" sz="1200" dirty="0"/>
              <a:t>eliminated (March 2019)</a:t>
            </a:r>
            <a:br>
              <a:rPr lang="en-US" sz="1200" dirty="0"/>
            </a:br>
            <a:r>
              <a:rPr lang="en-US" sz="1200" dirty="0"/>
              <a:t> </a:t>
            </a:r>
            <a:r>
              <a:rPr lang="en-US" sz="1200" dirty="0">
                <a:hlinkClick r:id="rId2"/>
              </a:rPr>
              <a:t>https://www.ft.com/content/3beea4a6-445b-11e9-b168-96a37d002cd3</a:t>
            </a:r>
            <a:br>
              <a:rPr lang="en-US" sz="1200" dirty="0"/>
            </a:br>
            <a:r>
              <a:rPr lang="en-US" sz="1200" dirty="0"/>
              <a:t>	</a:t>
            </a:r>
            <a:endParaRPr lang="en-US" sz="1200" dirty="0">
              <a:solidFill>
                <a:srgbClr val="C00000"/>
              </a:solidFill>
            </a:endParaRPr>
          </a:p>
          <a:p>
            <a:r>
              <a:rPr lang="en-US" sz="1400" dirty="0">
                <a:solidFill>
                  <a:srgbClr val="C00000"/>
                </a:solidFill>
              </a:rPr>
              <a:t>Amazon’s updated policy</a:t>
            </a:r>
          </a:p>
          <a:p>
            <a:pPr lvl="1"/>
            <a:r>
              <a:rPr lang="en-US" sz="1200" dirty="0">
                <a:solidFill>
                  <a:srgbClr val="C00000"/>
                </a:solidFill>
              </a:rPr>
              <a:t>Continuously web scrape to see if product has lower price elsewhere</a:t>
            </a:r>
          </a:p>
          <a:p>
            <a:pPr lvl="1"/>
            <a:r>
              <a:rPr lang="en-US" sz="1200" dirty="0">
                <a:solidFill>
                  <a:srgbClr val="C00000"/>
                </a:solidFill>
              </a:rPr>
              <a:t>If so, discipline product by reducing product visibility in some way (e.g., remove from “buy box”; discipline vendor by reducing visibility of </a:t>
            </a:r>
            <a:r>
              <a:rPr lang="en-US" sz="1200" b="1" dirty="0">
                <a:solidFill>
                  <a:srgbClr val="C00000"/>
                </a:solidFill>
              </a:rPr>
              <a:t>another</a:t>
            </a:r>
            <a:r>
              <a:rPr lang="en-US" sz="1200" dirty="0">
                <a:solidFill>
                  <a:srgbClr val="C00000"/>
                </a:solidFill>
              </a:rPr>
              <a:t> product) </a:t>
            </a:r>
          </a:p>
          <a:p>
            <a:pPr lvl="1"/>
            <a:r>
              <a:rPr lang="en-US" sz="1200" dirty="0">
                <a:solidFill>
                  <a:srgbClr val="C00000"/>
                </a:solidFill>
              </a:rPr>
              <a:t>Policy applies even if lower price is set by a reseller of the vendor’s product, </a:t>
            </a:r>
            <a:br>
              <a:rPr lang="en-US" sz="1200" dirty="0">
                <a:solidFill>
                  <a:srgbClr val="C00000"/>
                </a:solidFill>
              </a:rPr>
            </a:br>
            <a:r>
              <a:rPr lang="en-US" sz="1200" dirty="0">
                <a:solidFill>
                  <a:srgbClr val="C00000"/>
                </a:solidFill>
              </a:rPr>
              <a:t>not just the vendor’s own website </a:t>
            </a:r>
          </a:p>
        </p:txBody>
      </p:sp>
      <p:sp>
        <p:nvSpPr>
          <p:cNvPr id="4" name="Footer Placeholder 3">
            <a:extLst>
              <a:ext uri="{FF2B5EF4-FFF2-40B4-BE49-F238E27FC236}">
                <a16:creationId xmlns:a16="http://schemas.microsoft.com/office/drawing/2014/main" id="{E8964A90-01B2-41D1-B9FC-5D4F11E44E99}"/>
              </a:ext>
            </a:extLst>
          </p:cNvPr>
          <p:cNvSpPr>
            <a:spLocks noGrp="1"/>
          </p:cNvSpPr>
          <p:nvPr>
            <p:ph type="ftr" sz="quarter" idx="11"/>
          </p:nvPr>
        </p:nvSpPr>
        <p:spPr/>
        <p:txBody>
          <a:bodyPr/>
          <a:lstStyle/>
          <a:p>
            <a:r>
              <a:rPr lang="en-US" dirty="0"/>
              <a:t> </a:t>
            </a:r>
          </a:p>
        </p:txBody>
      </p:sp>
      <p:sp>
        <p:nvSpPr>
          <p:cNvPr id="5" name="TextBox 4">
            <a:extLst>
              <a:ext uri="{FF2B5EF4-FFF2-40B4-BE49-F238E27FC236}">
                <a16:creationId xmlns:a16="http://schemas.microsoft.com/office/drawing/2014/main" id="{51A2E6ED-922D-44F1-8C3A-436A9A54CB1B}"/>
              </a:ext>
            </a:extLst>
          </p:cNvPr>
          <p:cNvSpPr txBox="1"/>
          <p:nvPr/>
        </p:nvSpPr>
        <p:spPr>
          <a:xfrm>
            <a:off x="6361814" y="3681740"/>
            <a:ext cx="2401186" cy="523220"/>
          </a:xfrm>
          <a:prstGeom prst="rect">
            <a:avLst/>
          </a:prstGeom>
          <a:solidFill>
            <a:srgbClr val="FFFF00"/>
          </a:solidFill>
          <a:ln w="38100">
            <a:solidFill>
              <a:srgbClr val="0070C0"/>
            </a:solidFill>
          </a:ln>
        </p:spPr>
        <p:txBody>
          <a:bodyPr wrap="square" rtlCol="0">
            <a:spAutoFit/>
          </a:bodyPr>
          <a:lstStyle/>
          <a:p>
            <a:r>
              <a:rPr lang="en-US" sz="1400" b="1" dirty="0">
                <a:solidFill>
                  <a:srgbClr val="0070C0"/>
                </a:solidFill>
              </a:rPr>
              <a:t>2021 complaint by D.C. AG (in discovery now)</a:t>
            </a:r>
          </a:p>
        </p:txBody>
      </p:sp>
      <p:cxnSp>
        <p:nvCxnSpPr>
          <p:cNvPr id="6" name="Straight Arrow Connector 5">
            <a:extLst>
              <a:ext uri="{FF2B5EF4-FFF2-40B4-BE49-F238E27FC236}">
                <a16:creationId xmlns:a16="http://schemas.microsoft.com/office/drawing/2014/main" id="{A0D30FD7-313E-4C24-84E8-020A4CAABF36}"/>
              </a:ext>
            </a:extLst>
          </p:cNvPr>
          <p:cNvCxnSpPr>
            <a:cxnSpLocks/>
          </p:cNvCxnSpPr>
          <p:nvPr/>
        </p:nvCxnSpPr>
        <p:spPr>
          <a:xfrm flipH="1">
            <a:off x="5410200" y="3943350"/>
            <a:ext cx="838200" cy="14519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305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Exploitation Theory: MFN Bargaining Commitment Increases Seller Bargaining Leverage </a:t>
            </a:r>
          </a:p>
        </p:txBody>
      </p:sp>
      <p:sp>
        <p:nvSpPr>
          <p:cNvPr id="3" name="Content Placeholder 2"/>
          <p:cNvSpPr>
            <a:spLocks noGrp="1"/>
          </p:cNvSpPr>
          <p:nvPr>
            <p:ph idx="1"/>
          </p:nvPr>
        </p:nvSpPr>
        <p:spPr>
          <a:xfrm>
            <a:off x="228600" y="1066346"/>
            <a:ext cx="6629400" cy="4020004"/>
          </a:xfrm>
        </p:spPr>
        <p:txBody>
          <a:bodyPr>
            <a:normAutofit lnSpcReduction="10000"/>
          </a:bodyPr>
          <a:lstStyle/>
          <a:p>
            <a:r>
              <a:rPr lang="en-US" sz="1400" dirty="0"/>
              <a:t>MFN permits seller </a:t>
            </a:r>
            <a:r>
              <a:rPr lang="en-US" sz="1400" i="1" dirty="0"/>
              <a:t>unilaterally </a:t>
            </a:r>
            <a:r>
              <a:rPr lang="en-US" sz="1400" dirty="0"/>
              <a:t>to “commit” by contract not to offer discounts</a:t>
            </a:r>
          </a:p>
          <a:p>
            <a:r>
              <a:rPr lang="en-US" sz="1400" dirty="0">
                <a:solidFill>
                  <a:srgbClr val="C00000"/>
                </a:solidFill>
              </a:rPr>
              <a:t>Allows seller to maintain </a:t>
            </a:r>
            <a:r>
              <a:rPr lang="en-US" sz="1400" b="1" dirty="0">
                <a:solidFill>
                  <a:srgbClr val="C00000"/>
                </a:solidFill>
              </a:rPr>
              <a:t>higher</a:t>
            </a:r>
            <a:r>
              <a:rPr lang="en-US" sz="1400" dirty="0">
                <a:solidFill>
                  <a:srgbClr val="C00000"/>
                </a:solidFill>
              </a:rPr>
              <a:t> prices by increasing effective bargaining leverage</a:t>
            </a:r>
          </a:p>
          <a:p>
            <a:pPr lvl="1"/>
            <a:r>
              <a:rPr lang="en-US" sz="1200" dirty="0"/>
              <a:t>Formally, MFN creates a “tax” on discounts</a:t>
            </a:r>
          </a:p>
          <a:p>
            <a:r>
              <a:rPr lang="en-US" sz="1400" b="1" dirty="0">
                <a:solidFill>
                  <a:srgbClr val="C00000"/>
                </a:solidFill>
              </a:rPr>
              <a:t>“Coase Conjecture” Example of monopolist for a durable product (e.g., iPhones)</a:t>
            </a:r>
          </a:p>
          <a:p>
            <a:pPr lvl="1"/>
            <a:r>
              <a:rPr lang="en-US" sz="1200" dirty="0"/>
              <a:t>Seller of a new product initially charges monopoly price</a:t>
            </a:r>
          </a:p>
          <a:p>
            <a:pPr lvl="1"/>
            <a:r>
              <a:rPr lang="en-US" sz="1200" dirty="0"/>
              <a:t>After sales made, seller has incentive to cut price subsequently to sell to lower value buyers (and then again and then again). </a:t>
            </a:r>
          </a:p>
          <a:p>
            <a:pPr lvl="1"/>
            <a:r>
              <a:rPr lang="en-US" sz="1200" dirty="0"/>
              <a:t>But, first round buyers would anticipate subsequent lower price, so incentive to wait.  </a:t>
            </a:r>
          </a:p>
          <a:p>
            <a:pPr lvl="1"/>
            <a:r>
              <a:rPr lang="en-US" sz="1200" dirty="0"/>
              <a:t>In limit, seller cannot charge any price above marginal cost; loses ability to exercise monopoly power</a:t>
            </a:r>
          </a:p>
          <a:p>
            <a:r>
              <a:rPr lang="en-US" sz="1400" dirty="0"/>
              <a:t>MFN eliminates seller’s ability to offer subsequent  discounts; eliminates buyers’ incentives to wait </a:t>
            </a:r>
          </a:p>
          <a:p>
            <a:pPr lvl="1"/>
            <a:r>
              <a:rPr lang="en-US" sz="1300" i="1" dirty="0">
                <a:solidFill>
                  <a:srgbClr val="C00000"/>
                </a:solidFill>
              </a:rPr>
              <a:t>Monopoly power regained! </a:t>
            </a:r>
          </a:p>
          <a:p>
            <a:pPr lvl="1"/>
            <a:r>
              <a:rPr lang="en-US" sz="1300" b="1" i="1" dirty="0">
                <a:solidFill>
                  <a:srgbClr val="C00000"/>
                </a:solidFill>
                <a:highlight>
                  <a:srgbClr val="FFFF00"/>
                </a:highlight>
              </a:rPr>
              <a:t>Firm can charge monopoly price and people will buy!</a:t>
            </a:r>
            <a:br>
              <a:rPr lang="en-US" sz="1300" b="1" i="1" dirty="0">
                <a:solidFill>
                  <a:srgbClr val="C00000"/>
                </a:solidFill>
                <a:highlight>
                  <a:srgbClr val="FFFF00"/>
                </a:highlight>
              </a:rPr>
            </a:br>
            <a:endParaRPr lang="en-US" sz="1300" b="1" i="1" dirty="0">
              <a:solidFill>
                <a:srgbClr val="C00000"/>
              </a:solidFill>
              <a:highlight>
                <a:srgbClr val="FFFF00"/>
              </a:highlight>
            </a:endParaRPr>
          </a:p>
          <a:p>
            <a:r>
              <a:rPr lang="en-US" sz="1500" i="1" dirty="0">
                <a:solidFill>
                  <a:srgbClr val="C00000"/>
                </a:solidFill>
              </a:rPr>
              <a:t>But, this is likely NOT a Sherman Act violation</a:t>
            </a:r>
            <a:endParaRPr lang="en-US" sz="1400" i="1" dirty="0">
              <a:solidFill>
                <a:srgbClr val="C00000"/>
              </a:solidFill>
            </a:endParaRPr>
          </a:p>
          <a:p>
            <a:pPr lvl="1"/>
            <a:r>
              <a:rPr lang="en-US" sz="1300" dirty="0"/>
              <a:t>Output declines to monopoly level</a:t>
            </a:r>
          </a:p>
          <a:p>
            <a:pPr lvl="1"/>
            <a:r>
              <a:rPr lang="en-US" sz="1300" dirty="0"/>
              <a:t>But, </a:t>
            </a:r>
            <a:r>
              <a:rPr lang="en-US" sz="1300" i="1" dirty="0" err="1"/>
              <a:t>Trinko</a:t>
            </a:r>
            <a:r>
              <a:rPr lang="en-US" sz="1300" i="1" dirty="0"/>
              <a:t> </a:t>
            </a:r>
            <a:r>
              <a:rPr lang="en-US" sz="1300" dirty="0"/>
              <a:t>defense also applies: Legitimate monopoly has right to exploit monopoly power.</a:t>
            </a:r>
          </a:p>
        </p:txBody>
      </p:sp>
      <p:sp>
        <p:nvSpPr>
          <p:cNvPr id="4" name="TextBox 3">
            <a:extLst>
              <a:ext uri="{FF2B5EF4-FFF2-40B4-BE49-F238E27FC236}">
                <a16:creationId xmlns:a16="http://schemas.microsoft.com/office/drawing/2014/main" id="{C6E2EB6D-99D9-4B2E-8C9F-BA3D11C9942C}"/>
              </a:ext>
            </a:extLst>
          </p:cNvPr>
          <p:cNvSpPr txBox="1"/>
          <p:nvPr/>
        </p:nvSpPr>
        <p:spPr>
          <a:xfrm>
            <a:off x="6459279" y="2448626"/>
            <a:ext cx="2438400" cy="2123658"/>
          </a:xfrm>
          <a:prstGeom prst="rect">
            <a:avLst/>
          </a:prstGeom>
          <a:solidFill>
            <a:srgbClr val="FFFF00"/>
          </a:solidFill>
          <a:ln w="38100">
            <a:solidFill>
              <a:srgbClr val="0070C0"/>
            </a:solidFill>
          </a:ln>
        </p:spPr>
        <p:txBody>
          <a:bodyPr wrap="square" rtlCol="0">
            <a:spAutoFit/>
          </a:bodyPr>
          <a:lstStyle/>
          <a:p>
            <a:r>
              <a:rPr lang="en-US" sz="1200" b="1" dirty="0">
                <a:solidFill>
                  <a:srgbClr val="0070C0"/>
                </a:solidFill>
              </a:rPr>
              <a:t>See Casebook Sidebar p. 480.</a:t>
            </a:r>
          </a:p>
          <a:p>
            <a:endParaRPr lang="en-US" sz="1200" b="1" dirty="0">
              <a:solidFill>
                <a:srgbClr val="0070C0"/>
              </a:solidFill>
            </a:endParaRPr>
          </a:p>
          <a:p>
            <a:r>
              <a:rPr lang="en-US" sz="1200" b="1" dirty="0">
                <a:solidFill>
                  <a:srgbClr val="0070C0"/>
                </a:solidFill>
              </a:rPr>
              <a:t>Note: Lack of commitment began as a theoretical exercise to understand game theory and the role of commitment.  But then economists drank their own </a:t>
            </a:r>
            <a:br>
              <a:rPr lang="en-US" sz="1200" b="1" dirty="0">
                <a:solidFill>
                  <a:srgbClr val="0070C0"/>
                </a:solidFill>
              </a:rPr>
            </a:br>
            <a:r>
              <a:rPr lang="en-US" sz="1200" b="1" dirty="0">
                <a:solidFill>
                  <a:srgbClr val="0070C0"/>
                </a:solidFill>
              </a:rPr>
              <a:t>Kool-Aid and forgot that it is not so hard to make commitments in the real world – i.e., use contracts; reputation effects. </a:t>
            </a:r>
            <a:endParaRPr lang="en-US" sz="1200" b="1" dirty="0">
              <a:solidFill>
                <a:srgbClr val="C00000"/>
              </a:solidFill>
            </a:endParaRPr>
          </a:p>
        </p:txBody>
      </p:sp>
      <p:cxnSp>
        <p:nvCxnSpPr>
          <p:cNvPr id="5" name="Straight Arrow Connector 4">
            <a:extLst>
              <a:ext uri="{FF2B5EF4-FFF2-40B4-BE49-F238E27FC236}">
                <a16:creationId xmlns:a16="http://schemas.microsoft.com/office/drawing/2014/main" id="{DD5BE008-34FC-4C4F-8833-A5022B627F60}"/>
              </a:ext>
            </a:extLst>
          </p:cNvPr>
          <p:cNvCxnSpPr>
            <a:cxnSpLocks/>
          </p:cNvCxnSpPr>
          <p:nvPr/>
        </p:nvCxnSpPr>
        <p:spPr>
          <a:xfrm flipH="1" flipV="1">
            <a:off x="6629400" y="1954496"/>
            <a:ext cx="914400" cy="3852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090E4AED-75D6-46CE-B12B-417A6325723C}"/>
              </a:ext>
            </a:extLst>
          </p:cNvPr>
          <p:cNvSpPr txBox="1">
            <a:spLocks/>
          </p:cNvSpPr>
          <p:nvPr/>
        </p:nvSpPr>
        <p:spPr>
          <a:xfrm>
            <a:off x="457200" y="190954"/>
            <a:ext cx="8229600" cy="8572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3158690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8656" y="15587"/>
            <a:ext cx="6668668" cy="857250"/>
          </a:xfrm>
        </p:spPr>
        <p:txBody>
          <a:bodyPr>
            <a:normAutofit/>
          </a:bodyPr>
          <a:lstStyle/>
          <a:p>
            <a:r>
              <a:rPr lang="en-US" sz="2400" dirty="0"/>
              <a:t>The Coase Conjecture: Economic Analysis</a:t>
            </a:r>
          </a:p>
        </p:txBody>
      </p:sp>
      <p:sp>
        <p:nvSpPr>
          <p:cNvPr id="3" name="Content Placeholder 2"/>
          <p:cNvSpPr>
            <a:spLocks noGrp="1"/>
          </p:cNvSpPr>
          <p:nvPr>
            <p:ph idx="1"/>
          </p:nvPr>
        </p:nvSpPr>
        <p:spPr>
          <a:xfrm>
            <a:off x="1495124" y="857251"/>
            <a:ext cx="6172200" cy="3649049"/>
          </a:xfrm>
        </p:spPr>
        <p:txBody>
          <a:bodyPr/>
          <a:lstStyle/>
          <a:p>
            <a:pPr marL="0" indent="0">
              <a:buNone/>
            </a:pPr>
            <a:r>
              <a:rPr lang="en-US" dirty="0"/>
              <a:t> </a:t>
            </a:r>
          </a:p>
        </p:txBody>
      </p:sp>
      <p:cxnSp>
        <p:nvCxnSpPr>
          <p:cNvPr id="5" name="Straight Connector 4"/>
          <p:cNvCxnSpPr/>
          <p:nvPr/>
        </p:nvCxnSpPr>
        <p:spPr>
          <a:xfrm>
            <a:off x="2114550" y="1314450"/>
            <a:ext cx="0" cy="2571750"/>
          </a:xfrm>
          <a:prstGeom prst="line">
            <a:avLst/>
          </a:prstGeom>
        </p:spPr>
        <p:style>
          <a:lnRef idx="1">
            <a:schemeClr val="accent2"/>
          </a:lnRef>
          <a:fillRef idx="0">
            <a:schemeClr val="accent2"/>
          </a:fillRef>
          <a:effectRef idx="0">
            <a:schemeClr val="accent2"/>
          </a:effectRef>
          <a:fontRef idx="minor">
            <a:schemeClr val="tx1"/>
          </a:fontRef>
        </p:style>
      </p:cxnSp>
      <p:cxnSp>
        <p:nvCxnSpPr>
          <p:cNvPr id="7" name="Straight Connector 6"/>
          <p:cNvCxnSpPr/>
          <p:nvPr/>
        </p:nvCxnSpPr>
        <p:spPr>
          <a:xfrm>
            <a:off x="2114550" y="3886200"/>
            <a:ext cx="47434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14550" y="1543050"/>
            <a:ext cx="45720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71750" y="1543050"/>
            <a:ext cx="0" cy="457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71750" y="2000250"/>
            <a:ext cx="457200" cy="0"/>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028950" y="2000250"/>
            <a:ext cx="0" cy="457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028950" y="2457450"/>
            <a:ext cx="51435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543300" y="2457450"/>
            <a:ext cx="0" cy="4572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552524" y="2914650"/>
            <a:ext cx="531366"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083890" y="2914650"/>
            <a:ext cx="0" cy="33914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083890" y="3264661"/>
            <a:ext cx="514350"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a:off x="4615256" y="3265002"/>
            <a:ext cx="8056" cy="39632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510179" y="3976300"/>
            <a:ext cx="271228" cy="300082"/>
          </a:xfrm>
          <a:prstGeom prst="rect">
            <a:avLst/>
          </a:prstGeom>
          <a:noFill/>
        </p:spPr>
        <p:txBody>
          <a:bodyPr wrap="none" rtlCol="0">
            <a:spAutoFit/>
          </a:bodyPr>
          <a:lstStyle/>
          <a:p>
            <a:r>
              <a:rPr lang="en-US" sz="1350" dirty="0"/>
              <a:t>5</a:t>
            </a:r>
          </a:p>
        </p:txBody>
      </p:sp>
      <p:sp>
        <p:nvSpPr>
          <p:cNvPr id="30" name="TextBox 29"/>
          <p:cNvSpPr txBox="1"/>
          <p:nvPr/>
        </p:nvSpPr>
        <p:spPr>
          <a:xfrm>
            <a:off x="3970757" y="3976300"/>
            <a:ext cx="271228" cy="300082"/>
          </a:xfrm>
          <a:prstGeom prst="rect">
            <a:avLst/>
          </a:prstGeom>
          <a:noFill/>
        </p:spPr>
        <p:txBody>
          <a:bodyPr wrap="none" rtlCol="0">
            <a:spAutoFit/>
          </a:bodyPr>
          <a:lstStyle/>
          <a:p>
            <a:r>
              <a:rPr lang="en-US" sz="1350" dirty="0"/>
              <a:t>4</a:t>
            </a:r>
          </a:p>
        </p:txBody>
      </p:sp>
      <p:sp>
        <p:nvSpPr>
          <p:cNvPr id="32" name="TextBox 31"/>
          <p:cNvSpPr txBox="1"/>
          <p:nvPr/>
        </p:nvSpPr>
        <p:spPr>
          <a:xfrm>
            <a:off x="3439391" y="3976300"/>
            <a:ext cx="271228" cy="300082"/>
          </a:xfrm>
          <a:prstGeom prst="rect">
            <a:avLst/>
          </a:prstGeom>
          <a:noFill/>
        </p:spPr>
        <p:txBody>
          <a:bodyPr wrap="none" rtlCol="0">
            <a:spAutoFit/>
          </a:bodyPr>
          <a:lstStyle/>
          <a:p>
            <a:r>
              <a:rPr lang="en-US" sz="1350" dirty="0"/>
              <a:t>3</a:t>
            </a:r>
          </a:p>
        </p:txBody>
      </p:sp>
      <p:sp>
        <p:nvSpPr>
          <p:cNvPr id="33" name="TextBox 32"/>
          <p:cNvSpPr txBox="1"/>
          <p:nvPr/>
        </p:nvSpPr>
        <p:spPr>
          <a:xfrm flipH="1">
            <a:off x="2923742" y="3979718"/>
            <a:ext cx="257175" cy="300082"/>
          </a:xfrm>
          <a:prstGeom prst="rect">
            <a:avLst/>
          </a:prstGeom>
          <a:noFill/>
        </p:spPr>
        <p:txBody>
          <a:bodyPr wrap="square" rtlCol="0">
            <a:spAutoFit/>
          </a:bodyPr>
          <a:lstStyle/>
          <a:p>
            <a:r>
              <a:rPr lang="en-US" sz="1350" dirty="0"/>
              <a:t>2</a:t>
            </a:r>
          </a:p>
        </p:txBody>
      </p:sp>
      <p:sp>
        <p:nvSpPr>
          <p:cNvPr id="34" name="TextBox 33"/>
          <p:cNvSpPr txBox="1"/>
          <p:nvPr/>
        </p:nvSpPr>
        <p:spPr>
          <a:xfrm flipH="1">
            <a:off x="2443163" y="3979718"/>
            <a:ext cx="257175" cy="300082"/>
          </a:xfrm>
          <a:prstGeom prst="rect">
            <a:avLst/>
          </a:prstGeom>
          <a:noFill/>
        </p:spPr>
        <p:txBody>
          <a:bodyPr wrap="square" rtlCol="0">
            <a:spAutoFit/>
          </a:bodyPr>
          <a:lstStyle/>
          <a:p>
            <a:r>
              <a:rPr lang="en-US" sz="1350" dirty="0"/>
              <a:t>1</a:t>
            </a:r>
          </a:p>
        </p:txBody>
      </p:sp>
      <p:sp>
        <p:nvSpPr>
          <p:cNvPr id="35" name="TextBox 34"/>
          <p:cNvSpPr txBox="1"/>
          <p:nvPr/>
        </p:nvSpPr>
        <p:spPr>
          <a:xfrm flipH="1">
            <a:off x="1295401" y="1344338"/>
            <a:ext cx="914397" cy="300082"/>
          </a:xfrm>
          <a:prstGeom prst="rect">
            <a:avLst/>
          </a:prstGeom>
          <a:noFill/>
        </p:spPr>
        <p:txBody>
          <a:bodyPr wrap="square" rtlCol="0">
            <a:spAutoFit/>
          </a:bodyPr>
          <a:lstStyle/>
          <a:p>
            <a:r>
              <a:rPr lang="en-US" sz="1350" dirty="0"/>
              <a:t>P</a:t>
            </a:r>
            <a:r>
              <a:rPr lang="en-US" sz="1350" baseline="30000" dirty="0"/>
              <a:t>1</a:t>
            </a:r>
            <a:r>
              <a:rPr lang="en-US" sz="1350" dirty="0"/>
              <a:t>= 3.00</a:t>
            </a:r>
          </a:p>
        </p:txBody>
      </p:sp>
      <p:sp>
        <p:nvSpPr>
          <p:cNvPr id="36" name="TextBox 35"/>
          <p:cNvSpPr txBox="1"/>
          <p:nvPr/>
        </p:nvSpPr>
        <p:spPr>
          <a:xfrm flipH="1">
            <a:off x="1295401" y="1861750"/>
            <a:ext cx="761999" cy="300082"/>
          </a:xfrm>
          <a:prstGeom prst="rect">
            <a:avLst/>
          </a:prstGeom>
          <a:noFill/>
        </p:spPr>
        <p:txBody>
          <a:bodyPr wrap="square" rtlCol="0">
            <a:spAutoFit/>
          </a:bodyPr>
          <a:lstStyle/>
          <a:p>
            <a:r>
              <a:rPr lang="en-US" sz="1350" dirty="0"/>
              <a:t>P</a:t>
            </a:r>
            <a:r>
              <a:rPr lang="en-US" sz="1350" baseline="30000" dirty="0"/>
              <a:t>2</a:t>
            </a:r>
            <a:r>
              <a:rPr lang="en-US" sz="1350" dirty="0"/>
              <a:t>=2.50</a:t>
            </a:r>
          </a:p>
        </p:txBody>
      </p:sp>
      <p:sp>
        <p:nvSpPr>
          <p:cNvPr id="37" name="TextBox 36"/>
          <p:cNvSpPr txBox="1"/>
          <p:nvPr/>
        </p:nvSpPr>
        <p:spPr>
          <a:xfrm flipH="1">
            <a:off x="914410" y="2326170"/>
            <a:ext cx="1282221" cy="300082"/>
          </a:xfrm>
          <a:prstGeom prst="rect">
            <a:avLst/>
          </a:prstGeom>
          <a:noFill/>
        </p:spPr>
        <p:txBody>
          <a:bodyPr wrap="square" rtlCol="0">
            <a:spAutoFit/>
          </a:bodyPr>
          <a:lstStyle/>
          <a:p>
            <a:r>
              <a:rPr lang="en-US" sz="1350" b="1" dirty="0">
                <a:solidFill>
                  <a:srgbClr val="C00000"/>
                </a:solidFill>
              </a:rPr>
              <a:t>Pm= P</a:t>
            </a:r>
            <a:r>
              <a:rPr lang="en-US" sz="1350" b="1" baseline="30000" dirty="0">
                <a:solidFill>
                  <a:srgbClr val="C00000"/>
                </a:solidFill>
              </a:rPr>
              <a:t>3</a:t>
            </a:r>
            <a:r>
              <a:rPr lang="en-US" sz="1350" b="1" dirty="0">
                <a:solidFill>
                  <a:srgbClr val="C00000"/>
                </a:solidFill>
              </a:rPr>
              <a:t>=2.25</a:t>
            </a:r>
          </a:p>
        </p:txBody>
      </p:sp>
      <p:sp>
        <p:nvSpPr>
          <p:cNvPr id="39" name="TextBox 38"/>
          <p:cNvSpPr txBox="1"/>
          <p:nvPr/>
        </p:nvSpPr>
        <p:spPr>
          <a:xfrm flipH="1">
            <a:off x="1282235" y="2776150"/>
            <a:ext cx="775165" cy="300082"/>
          </a:xfrm>
          <a:prstGeom prst="rect">
            <a:avLst/>
          </a:prstGeom>
          <a:noFill/>
        </p:spPr>
        <p:txBody>
          <a:bodyPr wrap="square" rtlCol="0">
            <a:spAutoFit/>
          </a:bodyPr>
          <a:lstStyle/>
          <a:p>
            <a:r>
              <a:rPr lang="en-US" sz="1350" dirty="0"/>
              <a:t>P</a:t>
            </a:r>
            <a:r>
              <a:rPr lang="en-US" sz="1350" baseline="30000" dirty="0"/>
              <a:t>4</a:t>
            </a:r>
            <a:r>
              <a:rPr lang="en-US" sz="1350" dirty="0"/>
              <a:t>=2.20</a:t>
            </a:r>
          </a:p>
        </p:txBody>
      </p:sp>
      <p:sp>
        <p:nvSpPr>
          <p:cNvPr id="40" name="TextBox 39"/>
          <p:cNvSpPr txBox="1"/>
          <p:nvPr/>
        </p:nvSpPr>
        <p:spPr>
          <a:xfrm flipH="1">
            <a:off x="1277039" y="3114334"/>
            <a:ext cx="775165" cy="300082"/>
          </a:xfrm>
          <a:prstGeom prst="rect">
            <a:avLst/>
          </a:prstGeom>
          <a:noFill/>
        </p:spPr>
        <p:txBody>
          <a:bodyPr wrap="square" rtlCol="0">
            <a:spAutoFit/>
          </a:bodyPr>
          <a:lstStyle/>
          <a:p>
            <a:r>
              <a:rPr lang="en-US" sz="1350" dirty="0"/>
              <a:t>P</a:t>
            </a:r>
            <a:r>
              <a:rPr lang="en-US" sz="1350" baseline="30000" dirty="0"/>
              <a:t>5= </a:t>
            </a:r>
            <a:r>
              <a:rPr lang="en-US" sz="1350" dirty="0"/>
              <a:t>2.10</a:t>
            </a:r>
          </a:p>
        </p:txBody>
      </p:sp>
      <p:sp>
        <p:nvSpPr>
          <p:cNvPr id="41" name="TextBox 40"/>
          <p:cNvSpPr txBox="1"/>
          <p:nvPr/>
        </p:nvSpPr>
        <p:spPr>
          <a:xfrm flipH="1">
            <a:off x="1200151" y="3472820"/>
            <a:ext cx="857249" cy="300082"/>
          </a:xfrm>
          <a:prstGeom prst="rect">
            <a:avLst/>
          </a:prstGeom>
          <a:noFill/>
        </p:spPr>
        <p:txBody>
          <a:bodyPr wrap="square" rtlCol="0">
            <a:spAutoFit/>
          </a:bodyPr>
          <a:lstStyle/>
          <a:p>
            <a:r>
              <a:rPr lang="en-US" sz="1350" dirty="0"/>
              <a:t>P</a:t>
            </a:r>
            <a:r>
              <a:rPr lang="en-US" sz="1350" baseline="30000" dirty="0"/>
              <a:t>6 </a:t>
            </a:r>
            <a:r>
              <a:rPr lang="en-US" sz="1350" baseline="-25000" dirty="0"/>
              <a:t> </a:t>
            </a:r>
            <a:r>
              <a:rPr lang="en-US" sz="1350" dirty="0"/>
              <a:t>=</a:t>
            </a:r>
            <a:r>
              <a:rPr lang="en-US" sz="1350" baseline="30000" dirty="0"/>
              <a:t> </a:t>
            </a:r>
            <a:r>
              <a:rPr lang="en-US" sz="1350" dirty="0"/>
              <a:t>2.00</a:t>
            </a:r>
          </a:p>
        </p:txBody>
      </p:sp>
      <p:cxnSp>
        <p:nvCxnSpPr>
          <p:cNvPr id="52" name="Straight Connector 51"/>
          <p:cNvCxnSpPr/>
          <p:nvPr/>
        </p:nvCxnSpPr>
        <p:spPr>
          <a:xfrm flipV="1">
            <a:off x="2114550" y="1143000"/>
            <a:ext cx="0" cy="4000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a:off x="4615256" y="3661326"/>
            <a:ext cx="576171" cy="0"/>
          </a:xfrm>
          <a:prstGeom prst="line">
            <a:avLst/>
          </a:prstGeom>
          <a:ln w="381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973218" y="3979718"/>
            <a:ext cx="271228" cy="300082"/>
          </a:xfrm>
          <a:prstGeom prst="rect">
            <a:avLst/>
          </a:prstGeom>
          <a:noFill/>
        </p:spPr>
        <p:txBody>
          <a:bodyPr wrap="none" rtlCol="0">
            <a:spAutoFit/>
          </a:bodyPr>
          <a:lstStyle/>
          <a:p>
            <a:r>
              <a:rPr lang="en-US" sz="1350" dirty="0"/>
              <a:t>6</a:t>
            </a:r>
          </a:p>
        </p:txBody>
      </p:sp>
      <p:cxnSp>
        <p:nvCxnSpPr>
          <p:cNvPr id="31" name="Straight Connector 30">
            <a:extLst>
              <a:ext uri="{FF2B5EF4-FFF2-40B4-BE49-F238E27FC236}">
                <a16:creationId xmlns:a16="http://schemas.microsoft.com/office/drawing/2014/main" id="{4A19B0FB-961B-4C3E-96BB-61BC007C793A}"/>
              </a:ext>
            </a:extLst>
          </p:cNvPr>
          <p:cNvCxnSpPr>
            <a:cxnSpLocks/>
          </p:cNvCxnSpPr>
          <p:nvPr/>
        </p:nvCxnSpPr>
        <p:spPr>
          <a:xfrm>
            <a:off x="2571750" y="1681549"/>
            <a:ext cx="0" cy="31870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064A824-57F5-4016-BB87-9E77606B9879}"/>
              </a:ext>
            </a:extLst>
          </p:cNvPr>
          <p:cNvSpPr txBox="1"/>
          <p:nvPr/>
        </p:nvSpPr>
        <p:spPr>
          <a:xfrm>
            <a:off x="5002247" y="1251311"/>
            <a:ext cx="3760753" cy="1477328"/>
          </a:xfrm>
          <a:prstGeom prst="rect">
            <a:avLst/>
          </a:prstGeom>
          <a:noFill/>
          <a:ln w="28575">
            <a:solidFill>
              <a:srgbClr val="0070C0"/>
            </a:solidFill>
          </a:ln>
        </p:spPr>
        <p:txBody>
          <a:bodyPr wrap="square" rtlCol="0">
            <a:spAutoFit/>
          </a:bodyPr>
          <a:lstStyle/>
          <a:p>
            <a:r>
              <a:rPr lang="en-US" b="1" i="1" dirty="0">
                <a:solidFill>
                  <a:srgbClr val="0070C0"/>
                </a:solidFill>
              </a:rPr>
              <a:t>Why would buyer-1 pay $3 today when s/he anticipates that price will fall tomorrow?  Or, why would buyers 1-3 pay the </a:t>
            </a:r>
            <a:r>
              <a:rPr lang="en-US" b="1" i="1" dirty="0" err="1">
                <a:solidFill>
                  <a:srgbClr val="0070C0"/>
                </a:solidFill>
              </a:rPr>
              <a:t>monop</a:t>
            </a:r>
            <a:r>
              <a:rPr lang="en-US" b="1" i="1" dirty="0">
                <a:solidFill>
                  <a:srgbClr val="0070C0"/>
                </a:solidFill>
              </a:rPr>
              <a:t> price of $2.25 if price will fall tomorrow? And, so on</a:t>
            </a:r>
          </a:p>
        </p:txBody>
      </p:sp>
      <p:sp>
        <p:nvSpPr>
          <p:cNvPr id="4" name="Slide Number Placeholder 3">
            <a:extLst>
              <a:ext uri="{FF2B5EF4-FFF2-40B4-BE49-F238E27FC236}">
                <a16:creationId xmlns:a16="http://schemas.microsoft.com/office/drawing/2014/main" id="{D234D6A5-75A6-4784-9543-C3F26D693DFD}"/>
              </a:ext>
            </a:extLst>
          </p:cNvPr>
          <p:cNvSpPr>
            <a:spLocks noGrp="1"/>
          </p:cNvSpPr>
          <p:nvPr>
            <p:ph type="sldNum" sz="quarter" idx="12"/>
          </p:nvPr>
        </p:nvSpPr>
        <p:spPr/>
        <p:txBody>
          <a:bodyPr/>
          <a:lstStyle/>
          <a:p>
            <a:fld id="{2D3B227A-F6FA-48EA-A684-49106483E6A4}" type="slidenum">
              <a:rPr lang="en-US" smtClean="0"/>
              <a:t>15</a:t>
            </a:fld>
            <a:endParaRPr lang="en-US"/>
          </a:p>
        </p:txBody>
      </p:sp>
      <p:cxnSp>
        <p:nvCxnSpPr>
          <p:cNvPr id="42" name="Straight Connector 41">
            <a:extLst>
              <a:ext uri="{FF2B5EF4-FFF2-40B4-BE49-F238E27FC236}">
                <a16:creationId xmlns:a16="http://schemas.microsoft.com/office/drawing/2014/main" id="{69AC875E-AF2A-4E94-A1B6-C8A9255004E3}"/>
              </a:ext>
            </a:extLst>
          </p:cNvPr>
          <p:cNvCxnSpPr>
            <a:cxnSpLocks/>
          </p:cNvCxnSpPr>
          <p:nvPr/>
        </p:nvCxnSpPr>
        <p:spPr>
          <a:xfrm>
            <a:off x="5149869" y="3690040"/>
            <a:ext cx="0" cy="19616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32964CC-C9EC-4922-8237-47A5BA2D9692}"/>
              </a:ext>
            </a:extLst>
          </p:cNvPr>
          <p:cNvCxnSpPr>
            <a:cxnSpLocks/>
          </p:cNvCxnSpPr>
          <p:nvPr/>
        </p:nvCxnSpPr>
        <p:spPr>
          <a:xfrm>
            <a:off x="2114550" y="3759352"/>
            <a:ext cx="38100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80BE8DF5-10F5-472F-A561-C2E910543EEF}"/>
              </a:ext>
            </a:extLst>
          </p:cNvPr>
          <p:cNvSpPr txBox="1"/>
          <p:nvPr/>
        </p:nvSpPr>
        <p:spPr>
          <a:xfrm flipH="1">
            <a:off x="5932740" y="3587665"/>
            <a:ext cx="1254403" cy="300082"/>
          </a:xfrm>
          <a:prstGeom prst="rect">
            <a:avLst/>
          </a:prstGeom>
          <a:noFill/>
        </p:spPr>
        <p:txBody>
          <a:bodyPr wrap="square" rtlCol="0">
            <a:spAutoFit/>
          </a:bodyPr>
          <a:lstStyle/>
          <a:p>
            <a:r>
              <a:rPr lang="en-US" sz="1350" b="1" dirty="0">
                <a:solidFill>
                  <a:srgbClr val="0070C0"/>
                </a:solidFill>
              </a:rPr>
              <a:t>MC =</a:t>
            </a:r>
            <a:r>
              <a:rPr lang="en-US" sz="1350" b="1" baseline="30000" dirty="0">
                <a:solidFill>
                  <a:srgbClr val="0070C0"/>
                </a:solidFill>
              </a:rPr>
              <a:t> </a:t>
            </a:r>
            <a:r>
              <a:rPr lang="en-US" sz="1350" b="1" dirty="0">
                <a:solidFill>
                  <a:srgbClr val="0070C0"/>
                </a:solidFill>
              </a:rPr>
              <a:t>1.90</a:t>
            </a:r>
          </a:p>
        </p:txBody>
      </p:sp>
    </p:spTree>
    <p:extLst>
      <p:ext uri="{BB962C8B-B14F-4D97-AF65-F5344CB8AC3E}">
        <p14:creationId xmlns:p14="http://schemas.microsoft.com/office/powerpoint/2010/main" val="2570171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91115"/>
            <a:ext cx="8229600" cy="857250"/>
          </a:xfrm>
        </p:spPr>
        <p:txBody>
          <a:bodyPr>
            <a:noAutofit/>
          </a:bodyPr>
          <a:lstStyle/>
          <a:p>
            <a:pPr eaLnBrk="1" hangingPunct="1"/>
            <a:r>
              <a:rPr lang="en-US" dirty="0"/>
              <a:t>Potential Efficiencies: Summary</a:t>
            </a:r>
          </a:p>
        </p:txBody>
      </p:sp>
      <p:sp>
        <p:nvSpPr>
          <p:cNvPr id="14339" name="Rectangle 3"/>
          <p:cNvSpPr>
            <a:spLocks noGrp="1" noChangeArrowheads="1"/>
          </p:cNvSpPr>
          <p:nvPr>
            <p:ph idx="1"/>
          </p:nvPr>
        </p:nvSpPr>
        <p:spPr>
          <a:xfrm>
            <a:off x="457200" y="1428750"/>
            <a:ext cx="5791200" cy="3086100"/>
          </a:xfrm>
        </p:spPr>
        <p:txBody>
          <a:bodyPr>
            <a:normAutofit/>
          </a:bodyPr>
          <a:lstStyle/>
          <a:p>
            <a:pPr marL="533400" indent="-533400">
              <a:lnSpc>
                <a:spcPct val="90000"/>
              </a:lnSpc>
              <a:spcAft>
                <a:spcPts val="600"/>
              </a:spcAft>
            </a:pPr>
            <a:r>
              <a:rPr lang="en-US" sz="2000" dirty="0"/>
              <a:t>Transaction cost reduction </a:t>
            </a:r>
          </a:p>
          <a:p>
            <a:pPr marL="933450" lvl="1" indent="-533400">
              <a:lnSpc>
                <a:spcPct val="90000"/>
              </a:lnSpc>
              <a:spcAft>
                <a:spcPts val="600"/>
              </a:spcAft>
            </a:pPr>
            <a:r>
              <a:rPr lang="en-US" sz="1800" dirty="0"/>
              <a:t>Reduce negotiation and information costs</a:t>
            </a:r>
          </a:p>
          <a:p>
            <a:pPr marL="533400" indent="-533400">
              <a:lnSpc>
                <a:spcPct val="90000"/>
              </a:lnSpc>
              <a:spcAft>
                <a:spcPts val="600"/>
              </a:spcAft>
            </a:pPr>
            <a:r>
              <a:rPr lang="en-US" sz="2000" dirty="0"/>
              <a:t>Risk reduction</a:t>
            </a:r>
          </a:p>
          <a:p>
            <a:pPr marL="533400" indent="-533400" eaLnBrk="1" hangingPunct="1">
              <a:lnSpc>
                <a:spcPct val="90000"/>
              </a:lnSpc>
              <a:spcAft>
                <a:spcPts val="600"/>
              </a:spcAft>
            </a:pPr>
            <a:r>
              <a:rPr lang="en-US" sz="2000" dirty="0"/>
              <a:t>Deter Opportunism</a:t>
            </a:r>
          </a:p>
          <a:p>
            <a:pPr marL="933450" lvl="1" indent="-533400" eaLnBrk="1" hangingPunct="1">
              <a:lnSpc>
                <a:spcPct val="90000"/>
              </a:lnSpc>
              <a:spcAft>
                <a:spcPts val="600"/>
              </a:spcAft>
            </a:pPr>
            <a:r>
              <a:rPr lang="en-US" sz="1800" dirty="0"/>
              <a:t>Hold-up on relationship-specific investments</a:t>
            </a:r>
          </a:p>
          <a:p>
            <a:pPr marL="933450" lvl="1" indent="-533400" eaLnBrk="1" hangingPunct="1">
              <a:lnSpc>
                <a:spcPct val="90000"/>
              </a:lnSpc>
              <a:spcAft>
                <a:spcPts val="600"/>
              </a:spcAft>
            </a:pPr>
            <a:r>
              <a:rPr lang="en-US" sz="1800" dirty="0"/>
              <a:t>Contractual rigidity</a:t>
            </a:r>
            <a:endParaRPr lang="en-US" sz="2400" i="1" dirty="0"/>
          </a:p>
          <a:p>
            <a:pPr marL="933450" lvl="1" indent="-533400" eaLnBrk="1" hangingPunct="1">
              <a:lnSpc>
                <a:spcPct val="90000"/>
              </a:lnSpc>
            </a:pPr>
            <a:endParaRPr lang="en-US" sz="2000" dirty="0"/>
          </a:p>
          <a:p>
            <a:pPr marL="933450" lvl="1" indent="-533400" eaLnBrk="1" hangingPunct="1">
              <a:lnSpc>
                <a:spcPct val="90000"/>
              </a:lnSpc>
              <a:buFont typeface="Wingdings" pitchFamily="2" charset="2"/>
              <a:buNone/>
            </a:pPr>
            <a:endParaRPr lang="en-US" sz="2000" dirty="0"/>
          </a:p>
        </p:txBody>
      </p:sp>
      <p:sp>
        <p:nvSpPr>
          <p:cNvPr id="4" name="TextBox 3">
            <a:extLst>
              <a:ext uri="{FF2B5EF4-FFF2-40B4-BE49-F238E27FC236}">
                <a16:creationId xmlns:a16="http://schemas.microsoft.com/office/drawing/2014/main" id="{326B0EDE-463A-4301-ADCC-EEC4A7C47AD6}"/>
              </a:ext>
            </a:extLst>
          </p:cNvPr>
          <p:cNvSpPr txBox="1"/>
          <p:nvPr/>
        </p:nvSpPr>
        <p:spPr>
          <a:xfrm>
            <a:off x="6781800" y="2571750"/>
            <a:ext cx="1371600" cy="523220"/>
          </a:xfrm>
          <a:prstGeom prst="rect">
            <a:avLst/>
          </a:prstGeom>
          <a:noFill/>
          <a:ln w="38100">
            <a:solidFill>
              <a:srgbClr val="0070C0"/>
            </a:solidFill>
          </a:ln>
        </p:spPr>
        <p:txBody>
          <a:bodyPr wrap="square" rtlCol="0">
            <a:spAutoFit/>
          </a:bodyPr>
          <a:lstStyle/>
          <a:p>
            <a:r>
              <a:rPr lang="en-US" sz="1400" b="1" dirty="0">
                <a:solidFill>
                  <a:srgbClr val="0070C0"/>
                </a:solidFill>
              </a:rPr>
              <a:t>See next slides </a:t>
            </a:r>
            <a:br>
              <a:rPr lang="en-US" sz="1400" b="1" dirty="0">
                <a:solidFill>
                  <a:srgbClr val="0070C0"/>
                </a:solidFill>
              </a:rPr>
            </a:br>
            <a:r>
              <a:rPr lang="en-US" sz="1400" b="1" dirty="0">
                <a:solidFill>
                  <a:srgbClr val="0070C0"/>
                </a:solidFill>
              </a:rPr>
              <a:t>for details</a:t>
            </a:r>
          </a:p>
        </p:txBody>
      </p:sp>
      <p:cxnSp>
        <p:nvCxnSpPr>
          <p:cNvPr id="5" name="Straight Arrow Connector 4">
            <a:extLst>
              <a:ext uri="{FF2B5EF4-FFF2-40B4-BE49-F238E27FC236}">
                <a16:creationId xmlns:a16="http://schemas.microsoft.com/office/drawing/2014/main" id="{D474AC52-5D9F-4FB0-A19A-877570F256D1}"/>
              </a:ext>
            </a:extLst>
          </p:cNvPr>
          <p:cNvCxnSpPr>
            <a:cxnSpLocks/>
          </p:cNvCxnSpPr>
          <p:nvPr/>
        </p:nvCxnSpPr>
        <p:spPr>
          <a:xfrm flipH="1" flipV="1">
            <a:off x="5715000" y="2324074"/>
            <a:ext cx="762000" cy="3197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15B53BC3-B390-4738-BCF0-A6429F0970A0}"/>
              </a:ext>
            </a:extLst>
          </p:cNvPr>
          <p:cNvCxnSpPr>
            <a:cxnSpLocks/>
          </p:cNvCxnSpPr>
          <p:nvPr/>
        </p:nvCxnSpPr>
        <p:spPr>
          <a:xfrm flipH="1">
            <a:off x="5867400" y="2884034"/>
            <a:ext cx="685800" cy="2211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402256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09550"/>
            <a:ext cx="8229600" cy="857250"/>
          </a:xfrm>
        </p:spPr>
        <p:txBody>
          <a:bodyPr>
            <a:normAutofit/>
          </a:bodyPr>
          <a:lstStyle/>
          <a:p>
            <a:pPr algn="ctr"/>
            <a:r>
              <a:rPr lang="en-US" dirty="0"/>
              <a:t>Transaction Costs and Risk Reduction</a:t>
            </a:r>
            <a:endParaRPr lang="en-US" sz="2800" dirty="0"/>
          </a:p>
        </p:txBody>
      </p:sp>
      <p:sp>
        <p:nvSpPr>
          <p:cNvPr id="3" name="Content Placeholder 2"/>
          <p:cNvSpPr>
            <a:spLocks noGrp="1"/>
          </p:cNvSpPr>
          <p:nvPr>
            <p:ph idx="1"/>
          </p:nvPr>
        </p:nvSpPr>
        <p:spPr>
          <a:xfrm>
            <a:off x="457200" y="1200150"/>
            <a:ext cx="7467600" cy="3581400"/>
          </a:xfrm>
        </p:spPr>
        <p:txBody>
          <a:bodyPr>
            <a:normAutofit lnSpcReduction="10000"/>
          </a:bodyPr>
          <a:lstStyle/>
          <a:p>
            <a:r>
              <a:rPr lang="en-US" sz="1800" dirty="0"/>
              <a:t>Distributor has high negotiation costs and impatient to reach a deal. </a:t>
            </a:r>
          </a:p>
          <a:p>
            <a:pPr lvl="1"/>
            <a:r>
              <a:rPr lang="en-US" sz="1600" dirty="0"/>
              <a:t>Negotiates MFN to “free ride” on negotiations by other distributors</a:t>
            </a:r>
          </a:p>
          <a:p>
            <a:r>
              <a:rPr lang="en-US" sz="1800" dirty="0"/>
              <a:t>Distributor is a poor negotiator.  </a:t>
            </a:r>
          </a:p>
          <a:p>
            <a:pPr lvl="1"/>
            <a:r>
              <a:rPr lang="en-US" sz="1600" dirty="0"/>
              <a:t>Negotiates MFN to “free ride” on more expert distributors.</a:t>
            </a:r>
          </a:p>
          <a:p>
            <a:r>
              <a:rPr lang="en-US" sz="1800" dirty="0"/>
              <a:t>Buyer purchasing in long term contract and fearful that prices may fall in the future.</a:t>
            </a:r>
          </a:p>
          <a:p>
            <a:pPr lvl="1"/>
            <a:r>
              <a:rPr lang="en-US" sz="1600" dirty="0"/>
              <a:t>Negotiates MFN to obtain the future price</a:t>
            </a:r>
          </a:p>
          <a:p>
            <a:pPr lvl="1"/>
            <a:r>
              <a:rPr lang="en-US" sz="1600" dirty="0"/>
              <a:t>Example: Electric generating plant contracts to purchase coal from mine for 30 years, but too much uncertainty to permit a fixed price contract</a:t>
            </a:r>
          </a:p>
          <a:p>
            <a:r>
              <a:rPr lang="en-US" sz="1800" dirty="0"/>
              <a:t> </a:t>
            </a:r>
            <a:r>
              <a:rPr lang="en-US" sz="1800" dirty="0">
                <a:solidFill>
                  <a:srgbClr val="C00000"/>
                </a:solidFill>
              </a:rPr>
              <a:t>But -- Benefits lost if so many other buyers have MFNs, such that seller is disincentivized to reduce prices to others</a:t>
            </a:r>
          </a:p>
          <a:p>
            <a:pPr lvl="1"/>
            <a:r>
              <a:rPr lang="en-US" sz="1600" i="1" dirty="0">
                <a:solidFill>
                  <a:srgbClr val="C00000"/>
                </a:solidFill>
              </a:rPr>
              <a:t>Adverse spillover effects</a:t>
            </a:r>
          </a:p>
        </p:txBody>
      </p:sp>
    </p:spTree>
    <p:extLst>
      <p:ext uri="{BB962C8B-B14F-4D97-AF65-F5344CB8AC3E}">
        <p14:creationId xmlns:p14="http://schemas.microsoft.com/office/powerpoint/2010/main" val="4043788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06375"/>
            <a:ext cx="8458200" cy="857250"/>
          </a:xfrm>
        </p:spPr>
        <p:txBody>
          <a:bodyPr>
            <a:noAutofit/>
          </a:bodyPr>
          <a:lstStyle/>
          <a:p>
            <a:r>
              <a:rPr lang="en-US" dirty="0"/>
              <a:t>Eliminating Opportunism for “Relationship-Specific” Investments</a:t>
            </a:r>
          </a:p>
        </p:txBody>
      </p:sp>
      <p:sp>
        <p:nvSpPr>
          <p:cNvPr id="3" name="Content Placeholder 2"/>
          <p:cNvSpPr>
            <a:spLocks noGrp="1"/>
          </p:cNvSpPr>
          <p:nvPr>
            <p:ph idx="1"/>
          </p:nvPr>
        </p:nvSpPr>
        <p:spPr>
          <a:xfrm>
            <a:off x="457200" y="971550"/>
            <a:ext cx="7239000" cy="4267200"/>
          </a:xfrm>
        </p:spPr>
        <p:txBody>
          <a:bodyPr>
            <a:normAutofit fontScale="92500"/>
          </a:bodyPr>
          <a:lstStyle/>
          <a:p>
            <a:pPr fontAlgn="base"/>
            <a:r>
              <a:rPr lang="en-US" sz="1600" dirty="0">
                <a:solidFill>
                  <a:srgbClr val="C00000"/>
                </a:solidFill>
              </a:rPr>
              <a:t>Relationship-Specific Investments</a:t>
            </a:r>
          </a:p>
          <a:p>
            <a:pPr lvl="1" fontAlgn="base"/>
            <a:r>
              <a:rPr lang="en-US" sz="1400" dirty="0"/>
              <a:t>Investments made to support a specific transaction, where assets are dedicated (i.e., sunk) in relationship </a:t>
            </a:r>
          </a:p>
          <a:p>
            <a:pPr fontAlgn="base"/>
            <a:r>
              <a:rPr lang="en-US" sz="1600" dirty="0"/>
              <a:t>Examples:</a:t>
            </a:r>
          </a:p>
          <a:p>
            <a:pPr lvl="1" fontAlgn="base"/>
            <a:r>
              <a:rPr lang="en-US" sz="1400" dirty="0"/>
              <a:t>Retailer will not agree to promote new product for fear that manufacturer will sell to later distributors at a lower price </a:t>
            </a:r>
          </a:p>
          <a:p>
            <a:pPr lvl="1" fontAlgn="base"/>
            <a:r>
              <a:rPr lang="en-US" sz="1400" dirty="0"/>
              <a:t>Retailer will promote new product, but wants to assurance that it will get the entire product line in the future </a:t>
            </a:r>
          </a:p>
          <a:p>
            <a:pPr lvl="1" fontAlgn="base"/>
            <a:r>
              <a:rPr lang="en-US" sz="1400" dirty="0"/>
              <a:t>Each record company wants to be the last to contract with Spotify, in order to hold it up for a higher fee after other deals are done, which deters all companies from making deals</a:t>
            </a:r>
            <a:br>
              <a:rPr lang="en-US" sz="1400" dirty="0"/>
            </a:br>
            <a:endParaRPr lang="en-US" sz="1400" dirty="0"/>
          </a:p>
          <a:p>
            <a:pPr fontAlgn="base"/>
            <a:r>
              <a:rPr lang="en-US" sz="1600" dirty="0">
                <a:solidFill>
                  <a:srgbClr val="C00000"/>
                </a:solidFill>
              </a:rPr>
              <a:t>Fear of opportunistic exploitation (i.e., hold-ups and hold-outs) may frustrate investment in relationship and innovation;</a:t>
            </a:r>
            <a:br>
              <a:rPr lang="en-US" sz="1600" dirty="0">
                <a:solidFill>
                  <a:srgbClr val="C00000"/>
                </a:solidFill>
              </a:rPr>
            </a:br>
            <a:br>
              <a:rPr lang="en-US" sz="1600" dirty="0"/>
            </a:br>
            <a:r>
              <a:rPr lang="en-US" sz="1600" dirty="0"/>
              <a:t>MFN can allow upstream firm to commit not to expropriate the downstream firm’s investments</a:t>
            </a:r>
          </a:p>
          <a:p>
            <a:pPr marL="0" indent="0" fontAlgn="base">
              <a:buNone/>
            </a:pPr>
            <a:br>
              <a:rPr lang="en-US" sz="1600" dirty="0"/>
            </a:br>
            <a:endParaRPr lang="en-US" sz="1600" dirty="0"/>
          </a:p>
        </p:txBody>
      </p:sp>
    </p:spTree>
    <p:extLst>
      <p:ext uri="{BB962C8B-B14F-4D97-AF65-F5344CB8AC3E}">
        <p14:creationId xmlns:p14="http://schemas.microsoft.com/office/powerpoint/2010/main" val="1878219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600" dirty="0"/>
            </a:br>
            <a:r>
              <a:rPr lang="en-US" sz="2700" dirty="0"/>
              <a:t>Are the Claimed Benefits </a:t>
            </a:r>
            <a:r>
              <a:rPr lang="en-US" sz="2700" i="1" dirty="0"/>
              <a:t>Really </a:t>
            </a:r>
            <a:r>
              <a:rPr lang="en-US" sz="2700" dirty="0"/>
              <a:t>Efficiencies?  </a:t>
            </a:r>
            <a:br>
              <a:rPr lang="en-US" sz="2700" dirty="0"/>
            </a:br>
            <a:r>
              <a:rPr lang="en-US" sz="2700" i="1" dirty="0"/>
              <a:t>Will They Actually Occur? </a:t>
            </a:r>
            <a:br>
              <a:rPr lang="en-US" sz="3600" dirty="0"/>
            </a:br>
            <a:endParaRPr lang="en-US" dirty="0"/>
          </a:p>
        </p:txBody>
      </p:sp>
      <p:sp>
        <p:nvSpPr>
          <p:cNvPr id="3" name="Content Placeholder 2"/>
          <p:cNvSpPr>
            <a:spLocks noGrp="1"/>
          </p:cNvSpPr>
          <p:nvPr>
            <p:ph idx="1"/>
          </p:nvPr>
        </p:nvSpPr>
        <p:spPr>
          <a:xfrm>
            <a:off x="381000" y="1352550"/>
            <a:ext cx="8229600" cy="3394075"/>
          </a:xfrm>
        </p:spPr>
        <p:txBody>
          <a:bodyPr>
            <a:normAutofit fontScale="55000" lnSpcReduction="20000"/>
          </a:bodyPr>
          <a:lstStyle/>
          <a:p>
            <a:pPr marL="659130" indent="-533400">
              <a:lnSpc>
                <a:spcPct val="90000"/>
              </a:lnSpc>
              <a:spcAft>
                <a:spcPts val="600"/>
              </a:spcAft>
            </a:pPr>
            <a:r>
              <a:rPr lang="en-US" dirty="0"/>
              <a:t>Reassures buyers that its rivals are not paying less</a:t>
            </a:r>
          </a:p>
          <a:p>
            <a:pPr marL="933450" lvl="1" indent="-533400">
              <a:lnSpc>
                <a:spcPct val="90000"/>
              </a:lnSpc>
              <a:spcAft>
                <a:spcPts val="600"/>
              </a:spcAft>
            </a:pPr>
            <a:r>
              <a:rPr lang="en-US" i="1" dirty="0"/>
              <a:t>Query: </a:t>
            </a:r>
            <a:r>
              <a:rPr lang="en-US" dirty="0"/>
              <a:t>Is elimination of buy-side competition an efficiency or elimination of competition?  Might it facilitate coordination in buyers’ downstream market?</a:t>
            </a:r>
          </a:p>
          <a:p>
            <a:pPr marL="659130" indent="-533400">
              <a:lnSpc>
                <a:spcPct val="90000"/>
              </a:lnSpc>
              <a:spcAft>
                <a:spcPts val="600"/>
              </a:spcAft>
            </a:pPr>
            <a:r>
              <a:rPr lang="en-US" dirty="0">
                <a:solidFill>
                  <a:srgbClr val="C00000"/>
                </a:solidFill>
              </a:rPr>
              <a:t>Flaws in risk reduction theory</a:t>
            </a:r>
          </a:p>
          <a:p>
            <a:pPr marL="933450" lvl="1" indent="-533400">
              <a:lnSpc>
                <a:spcPct val="90000"/>
              </a:lnSpc>
              <a:spcAft>
                <a:spcPts val="600"/>
              </a:spcAft>
            </a:pPr>
            <a:r>
              <a:rPr lang="en-US" dirty="0">
                <a:solidFill>
                  <a:srgbClr val="C00000"/>
                </a:solidFill>
              </a:rPr>
              <a:t>Query: Is wished-for risk-reduction eliminated because multiple MFNs lead seller to maintain higher prices</a:t>
            </a:r>
          </a:p>
          <a:p>
            <a:pPr marL="933450" lvl="1" indent="-533400">
              <a:lnSpc>
                <a:spcPct val="90000"/>
              </a:lnSpc>
              <a:spcAft>
                <a:spcPts val="600"/>
              </a:spcAft>
            </a:pPr>
            <a:r>
              <a:rPr lang="en-US" dirty="0">
                <a:solidFill>
                  <a:srgbClr val="C00000"/>
                </a:solidFill>
              </a:rPr>
              <a:t>MFNs may reduce likelihood of prices ever falling</a:t>
            </a:r>
          </a:p>
          <a:p>
            <a:pPr marL="659130" indent="-533400">
              <a:lnSpc>
                <a:spcPct val="90000"/>
              </a:lnSpc>
              <a:spcAft>
                <a:spcPts val="600"/>
              </a:spcAft>
            </a:pPr>
            <a:r>
              <a:rPr lang="en-US" dirty="0"/>
              <a:t>Facilitates transactions by avoiding Coase Conjecture problem</a:t>
            </a:r>
            <a:endParaRPr lang="en-US" i="1" dirty="0"/>
          </a:p>
          <a:p>
            <a:pPr marL="933450" lvl="1" indent="-533400">
              <a:lnSpc>
                <a:spcPct val="90000"/>
              </a:lnSpc>
              <a:spcAft>
                <a:spcPts val="600"/>
              </a:spcAft>
            </a:pPr>
            <a:r>
              <a:rPr lang="en-US" i="1" dirty="0"/>
              <a:t>Query:</a:t>
            </a:r>
            <a:r>
              <a:rPr lang="en-US" dirty="0"/>
              <a:t> Is facilitating monopolist’s exploitation of legitimate monopoly power </a:t>
            </a:r>
            <a:br>
              <a:rPr lang="en-US" dirty="0"/>
            </a:br>
            <a:r>
              <a:rPr lang="en-US" dirty="0"/>
              <a:t>an efficiency benefit or an anticompetitive harm</a:t>
            </a:r>
          </a:p>
          <a:p>
            <a:pPr marL="933450" lvl="1" indent="-533400">
              <a:lnSpc>
                <a:spcPct val="90000"/>
              </a:lnSpc>
              <a:spcAft>
                <a:spcPts val="600"/>
              </a:spcAft>
            </a:pPr>
            <a:r>
              <a:rPr lang="en-US" dirty="0"/>
              <a:t>Issue of innovations that might be deterred</a:t>
            </a:r>
          </a:p>
          <a:p>
            <a:pPr marL="400050" lvl="1" indent="0">
              <a:lnSpc>
                <a:spcPct val="90000"/>
              </a:lnSpc>
              <a:spcAft>
                <a:spcPts val="600"/>
              </a:spcAft>
              <a:buNone/>
            </a:pPr>
            <a:endParaRPr lang="en-US" dirty="0"/>
          </a:p>
          <a:p>
            <a:pPr marL="400050" lvl="1" indent="0">
              <a:lnSpc>
                <a:spcPct val="90000"/>
              </a:lnSpc>
              <a:spcAft>
                <a:spcPts val="600"/>
              </a:spcAft>
              <a:buNone/>
            </a:pPr>
            <a:endParaRPr lang="en-US" dirty="0"/>
          </a:p>
          <a:p>
            <a:endParaRPr lang="en-US" dirty="0"/>
          </a:p>
        </p:txBody>
      </p:sp>
    </p:spTree>
    <p:extLst>
      <p:ext uri="{BB962C8B-B14F-4D97-AF65-F5344CB8AC3E}">
        <p14:creationId xmlns:p14="http://schemas.microsoft.com/office/powerpoint/2010/main" val="72797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MFNs Defined, in General</a:t>
            </a:r>
            <a:endParaRPr lang="en-US" sz="3200" dirty="0"/>
          </a:p>
        </p:txBody>
      </p:sp>
      <p:sp>
        <p:nvSpPr>
          <p:cNvPr id="3" name="Content Placeholder 2"/>
          <p:cNvSpPr>
            <a:spLocks noGrp="1"/>
          </p:cNvSpPr>
          <p:nvPr>
            <p:ph idx="1"/>
          </p:nvPr>
        </p:nvSpPr>
        <p:spPr>
          <a:xfrm>
            <a:off x="457200" y="1200150"/>
            <a:ext cx="5943600" cy="3429000"/>
          </a:xfrm>
        </p:spPr>
        <p:txBody>
          <a:bodyPr>
            <a:normAutofit fontScale="77500" lnSpcReduction="20000"/>
          </a:bodyPr>
          <a:lstStyle/>
          <a:p>
            <a:pPr>
              <a:spcBef>
                <a:spcPts val="0"/>
              </a:spcBef>
              <a:spcAft>
                <a:spcPts val="600"/>
              </a:spcAft>
            </a:pPr>
            <a:r>
              <a:rPr lang="en-US" sz="2000" dirty="0">
                <a:solidFill>
                  <a:srgbClr val="000000"/>
                </a:solidFill>
              </a:rPr>
              <a:t>MFN = “Most Favored Nations” contractual clauses. (</a:t>
            </a:r>
            <a:r>
              <a:rPr lang="en-US" sz="2000" spc="85" dirty="0">
                <a:solidFill>
                  <a:srgbClr val="000000"/>
                </a:solidFill>
              </a:rPr>
              <a:t>Also called “most-favored-customer” </a:t>
            </a:r>
            <a:r>
              <a:rPr lang="en-US" sz="2000" dirty="0">
                <a:solidFill>
                  <a:srgbClr val="000000"/>
                </a:solidFill>
              </a:rPr>
              <a:t>or “antidiscrimination”` provisions) </a:t>
            </a:r>
          </a:p>
          <a:p>
            <a:pPr>
              <a:spcBef>
                <a:spcPts val="0"/>
              </a:spcBef>
              <a:spcAft>
                <a:spcPts val="600"/>
              </a:spcAft>
            </a:pPr>
            <a:r>
              <a:rPr lang="en-US" sz="2000" i="1" spc="-10" dirty="0">
                <a:solidFill>
                  <a:srgbClr val="000000"/>
                </a:solidFill>
              </a:rPr>
              <a:t>Definition: One party </a:t>
            </a:r>
            <a:r>
              <a:rPr lang="en-US" sz="2000" spc="-10" dirty="0">
                <a:solidFill>
                  <a:srgbClr val="000000"/>
                </a:solidFill>
              </a:rPr>
              <a:t>promises to treat a particular </a:t>
            </a:r>
            <a:r>
              <a:rPr lang="en-US" sz="2000" i="1" spc="-10" dirty="0">
                <a:solidFill>
                  <a:srgbClr val="000000"/>
                </a:solidFill>
              </a:rPr>
              <a:t>counterparty </a:t>
            </a:r>
            <a:r>
              <a:rPr lang="en-US" sz="2000" spc="-10" dirty="0">
                <a:solidFill>
                  <a:srgbClr val="000000"/>
                </a:solidFill>
              </a:rPr>
              <a:t>as </a:t>
            </a:r>
            <a:r>
              <a:rPr lang="en-US" sz="2000" dirty="0">
                <a:solidFill>
                  <a:srgbClr val="000000"/>
                </a:solidFill>
              </a:rPr>
              <a:t>well as it treats its </a:t>
            </a:r>
            <a:r>
              <a:rPr lang="en-US" sz="2000" i="1" dirty="0">
                <a:solidFill>
                  <a:srgbClr val="000000"/>
                </a:solidFill>
              </a:rPr>
              <a:t>most-favored </a:t>
            </a:r>
            <a:r>
              <a:rPr lang="en-US" sz="2000" dirty="0">
                <a:solidFill>
                  <a:srgbClr val="000000"/>
                </a:solidFill>
              </a:rPr>
              <a:t>counterparty</a:t>
            </a:r>
          </a:p>
          <a:p>
            <a:pPr lvl="1">
              <a:spcBef>
                <a:spcPts val="0"/>
              </a:spcBef>
              <a:spcAft>
                <a:spcPts val="600"/>
              </a:spcAft>
            </a:pPr>
            <a:r>
              <a:rPr lang="en-US" sz="1600" dirty="0">
                <a:solidFill>
                  <a:srgbClr val="000000"/>
                </a:solidFill>
              </a:rPr>
              <a:t>The counterparty could be a customer or a supplier.  </a:t>
            </a:r>
          </a:p>
          <a:p>
            <a:pPr lvl="1">
              <a:spcBef>
                <a:spcPts val="0"/>
              </a:spcBef>
              <a:spcAft>
                <a:spcPts val="600"/>
              </a:spcAft>
            </a:pPr>
            <a:r>
              <a:rPr lang="en-US" sz="1600" dirty="0">
                <a:solidFill>
                  <a:srgbClr val="000000"/>
                </a:solidFill>
              </a:rPr>
              <a:t>“Equal treatment” could involve the price or other terms given to other counterparties of the first party.</a:t>
            </a:r>
          </a:p>
          <a:p>
            <a:pPr lvl="1">
              <a:spcBef>
                <a:spcPts val="0"/>
              </a:spcBef>
              <a:spcAft>
                <a:spcPts val="600"/>
              </a:spcAft>
            </a:pPr>
            <a:r>
              <a:rPr lang="en-US" sz="1600" dirty="0">
                <a:solidFill>
                  <a:srgbClr val="000000"/>
                </a:solidFill>
              </a:rPr>
              <a:t>“Equal treatment” could involve price or other terms given to the first party</a:t>
            </a:r>
          </a:p>
          <a:p>
            <a:pPr>
              <a:spcBef>
                <a:spcPts val="0"/>
              </a:spcBef>
              <a:spcAft>
                <a:spcPts val="600"/>
              </a:spcAft>
            </a:pPr>
            <a:r>
              <a:rPr lang="en-US" sz="2000" dirty="0">
                <a:solidFill>
                  <a:srgbClr val="C00000"/>
                </a:solidFill>
              </a:rPr>
              <a:t>Adoption can involve various routes</a:t>
            </a:r>
          </a:p>
          <a:p>
            <a:pPr lvl="1">
              <a:spcBef>
                <a:spcPts val="0"/>
              </a:spcBef>
              <a:spcAft>
                <a:spcPts val="600"/>
              </a:spcAft>
            </a:pPr>
            <a:r>
              <a:rPr lang="en-US" sz="1600" dirty="0">
                <a:solidFill>
                  <a:srgbClr val="C00000"/>
                </a:solidFill>
              </a:rPr>
              <a:t>Unilaterally </a:t>
            </a:r>
          </a:p>
          <a:p>
            <a:pPr lvl="1">
              <a:spcBef>
                <a:spcPts val="0"/>
              </a:spcBef>
              <a:spcAft>
                <a:spcPts val="600"/>
              </a:spcAft>
            </a:pPr>
            <a:r>
              <a:rPr lang="en-US" sz="1600" dirty="0">
                <a:solidFill>
                  <a:srgbClr val="C00000"/>
                </a:solidFill>
              </a:rPr>
              <a:t>As a vertical contractual provision </a:t>
            </a:r>
          </a:p>
          <a:p>
            <a:pPr lvl="1">
              <a:spcBef>
                <a:spcPts val="0"/>
              </a:spcBef>
              <a:spcAft>
                <a:spcPts val="600"/>
              </a:spcAft>
            </a:pPr>
            <a:r>
              <a:rPr lang="en-US" sz="1600" dirty="0">
                <a:solidFill>
                  <a:srgbClr val="C00000"/>
                </a:solidFill>
              </a:rPr>
              <a:t>By agreement among competitors on either side</a:t>
            </a:r>
          </a:p>
          <a:p>
            <a:pPr>
              <a:spcBef>
                <a:spcPts val="0"/>
              </a:spcBef>
              <a:spcAft>
                <a:spcPts val="600"/>
              </a:spcAft>
            </a:pPr>
            <a:r>
              <a:rPr lang="en-US" sz="2000" i="1" dirty="0">
                <a:solidFill>
                  <a:srgbClr val="000000"/>
                </a:solidFill>
              </a:rPr>
              <a:t>Are you confused?  </a:t>
            </a:r>
            <a:r>
              <a:rPr lang="en-US" sz="2000" dirty="0">
                <a:solidFill>
                  <a:srgbClr val="000000"/>
                </a:solidFill>
              </a:rPr>
              <a:t>That is because there are so many flavors.  But examples will clarify the range of situations</a:t>
            </a:r>
            <a:endParaRPr lang="en-US" sz="2400" dirty="0"/>
          </a:p>
        </p:txBody>
      </p:sp>
      <p:sp>
        <p:nvSpPr>
          <p:cNvPr id="4" name="TextBox 3">
            <a:extLst>
              <a:ext uri="{FF2B5EF4-FFF2-40B4-BE49-F238E27FC236}">
                <a16:creationId xmlns:a16="http://schemas.microsoft.com/office/drawing/2014/main" id="{4DCBEAEF-A31F-46B2-972A-E7CD54F88B1E}"/>
              </a:ext>
            </a:extLst>
          </p:cNvPr>
          <p:cNvSpPr txBox="1"/>
          <p:nvPr/>
        </p:nvSpPr>
        <p:spPr>
          <a:xfrm>
            <a:off x="6781800" y="3527180"/>
            <a:ext cx="2114550" cy="954107"/>
          </a:xfrm>
          <a:prstGeom prst="rect">
            <a:avLst/>
          </a:prstGeom>
          <a:noFill/>
          <a:ln w="38100">
            <a:solidFill>
              <a:srgbClr val="0070C0"/>
            </a:solidFill>
          </a:ln>
        </p:spPr>
        <p:txBody>
          <a:bodyPr wrap="square" rtlCol="0">
            <a:spAutoFit/>
          </a:bodyPr>
          <a:lstStyle/>
          <a:p>
            <a:r>
              <a:rPr lang="en-US" sz="1400" b="1" dirty="0">
                <a:solidFill>
                  <a:srgbClr val="0070C0"/>
                </a:solidFill>
              </a:rPr>
              <a:t>Equal treatment might be applied only to “similarly situated” counterparties</a:t>
            </a:r>
          </a:p>
        </p:txBody>
      </p:sp>
      <p:cxnSp>
        <p:nvCxnSpPr>
          <p:cNvPr id="5" name="Straight Arrow Connector 4">
            <a:extLst>
              <a:ext uri="{FF2B5EF4-FFF2-40B4-BE49-F238E27FC236}">
                <a16:creationId xmlns:a16="http://schemas.microsoft.com/office/drawing/2014/main" id="{3723C7B5-1A83-4550-9541-857CBADDF67C}"/>
              </a:ext>
            </a:extLst>
          </p:cNvPr>
          <p:cNvCxnSpPr>
            <a:cxnSpLocks/>
          </p:cNvCxnSpPr>
          <p:nvPr/>
        </p:nvCxnSpPr>
        <p:spPr>
          <a:xfrm flipH="1" flipV="1">
            <a:off x="6477000" y="3028950"/>
            <a:ext cx="762000" cy="3197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175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06375"/>
            <a:ext cx="8305800" cy="857250"/>
          </a:xfrm>
        </p:spPr>
        <p:txBody>
          <a:bodyPr>
            <a:normAutofit/>
          </a:bodyPr>
          <a:lstStyle/>
          <a:p>
            <a:r>
              <a:rPr lang="en-US" dirty="0"/>
              <a:t>Does an MFN for Largest Buyer Have Any Adverse Effects?</a:t>
            </a:r>
          </a:p>
        </p:txBody>
      </p:sp>
      <p:sp>
        <p:nvSpPr>
          <p:cNvPr id="3" name="Content Placeholder 2"/>
          <p:cNvSpPr>
            <a:spLocks noGrp="1"/>
          </p:cNvSpPr>
          <p:nvPr>
            <p:ph idx="1"/>
          </p:nvPr>
        </p:nvSpPr>
        <p:spPr>
          <a:xfrm>
            <a:off x="457200" y="1200150"/>
            <a:ext cx="8229600" cy="3657600"/>
          </a:xfrm>
        </p:spPr>
        <p:txBody>
          <a:bodyPr>
            <a:normAutofit fontScale="55000" lnSpcReduction="20000"/>
          </a:bodyPr>
          <a:lstStyle/>
          <a:p>
            <a:r>
              <a:rPr lang="en-US" dirty="0"/>
              <a:t>Largest buyer often receives the lowest price because it has the most power over seller. </a:t>
            </a:r>
          </a:p>
          <a:p>
            <a:pPr lvl="1"/>
            <a:r>
              <a:rPr lang="en-US" dirty="0"/>
              <a:t>So, why would the MFN clause in contract ever have an incremental impact?</a:t>
            </a:r>
          </a:p>
          <a:p>
            <a:r>
              <a:rPr lang="en-US" dirty="0">
                <a:solidFill>
                  <a:srgbClr val="C00000"/>
                </a:solidFill>
              </a:rPr>
              <a:t>Answer #1: </a:t>
            </a:r>
            <a:r>
              <a:rPr lang="en-US" dirty="0"/>
              <a:t>Largest buyer does not always have the power to negotiate the lowest price</a:t>
            </a:r>
          </a:p>
          <a:p>
            <a:pPr lvl="1"/>
            <a:r>
              <a:rPr lang="en-US" dirty="0"/>
              <a:t>Consider seller with significant fixed costs and low marginal costs</a:t>
            </a:r>
          </a:p>
          <a:p>
            <a:pPr lvl="1"/>
            <a:r>
              <a:rPr lang="en-US" dirty="0"/>
              <a:t>Small buyer may be able to negotiate price close to marginal cost, as a way for a viable seller to earn incremental profits</a:t>
            </a:r>
          </a:p>
          <a:p>
            <a:pPr lvl="1"/>
            <a:r>
              <a:rPr lang="en-US" dirty="0"/>
              <a:t>But, large buyer must be able to pay enough for seller to cover its fixed costs</a:t>
            </a:r>
          </a:p>
          <a:p>
            <a:pPr lvl="1"/>
            <a:r>
              <a:rPr lang="en-US" dirty="0"/>
              <a:t>Thus, big buyer will pay more</a:t>
            </a:r>
          </a:p>
          <a:p>
            <a:r>
              <a:rPr lang="en-US" dirty="0">
                <a:solidFill>
                  <a:srgbClr val="C00000"/>
                </a:solidFill>
              </a:rPr>
              <a:t>Answer #2:</a:t>
            </a:r>
            <a:r>
              <a:rPr lang="en-US" dirty="0"/>
              <a:t> Small buyer may have more elastic demand </a:t>
            </a:r>
          </a:p>
          <a:p>
            <a:r>
              <a:rPr lang="en-US" dirty="0">
                <a:solidFill>
                  <a:srgbClr val="C00000"/>
                </a:solidFill>
              </a:rPr>
              <a:t>Answer #3: </a:t>
            </a:r>
            <a:r>
              <a:rPr lang="en-US" dirty="0"/>
              <a:t>Seller may want to give small buyer a lower price to induce increased downstream competition</a:t>
            </a:r>
          </a:p>
          <a:p>
            <a:r>
              <a:rPr lang="en-US" dirty="0">
                <a:solidFill>
                  <a:srgbClr val="C00000"/>
                </a:solidFill>
              </a:rPr>
              <a:t>Answer #4:</a:t>
            </a:r>
            <a:r>
              <a:rPr lang="en-US" dirty="0"/>
              <a:t> Despite claims, largest buyer does not </a:t>
            </a:r>
            <a:r>
              <a:rPr lang="en-US" i="1" dirty="0"/>
              <a:t>deserve or have a right to </a:t>
            </a:r>
            <a:r>
              <a:rPr lang="en-US" dirty="0"/>
              <a:t>the lowest price </a:t>
            </a:r>
          </a:p>
          <a:p>
            <a:pPr lvl="1"/>
            <a:endParaRPr lang="en-US" dirty="0"/>
          </a:p>
          <a:p>
            <a:endParaRPr lang="en-US" dirty="0"/>
          </a:p>
        </p:txBody>
      </p:sp>
    </p:spTree>
    <p:extLst>
      <p:ext uri="{BB962C8B-B14F-4D97-AF65-F5344CB8AC3E}">
        <p14:creationId xmlns:p14="http://schemas.microsoft.com/office/powerpoint/2010/main" val="2774541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4294967295"/>
          </p:nvPr>
        </p:nvSpPr>
        <p:spPr>
          <a:xfrm>
            <a:off x="4612482" y="1365250"/>
            <a:ext cx="4419600" cy="3714750"/>
          </a:xfrm>
          <a:ln>
            <a:solidFill>
              <a:srgbClr val="00B050"/>
            </a:solidFill>
          </a:ln>
        </p:spPr>
        <p:txBody>
          <a:bodyPr>
            <a:noAutofit/>
          </a:bodyPr>
          <a:lstStyle/>
          <a:p>
            <a:pPr>
              <a:spcBef>
                <a:spcPts val="400"/>
              </a:spcBef>
            </a:pPr>
            <a:r>
              <a:rPr lang="en-US" sz="1600" dirty="0"/>
              <a:t>Unenforceable: complex contract</a:t>
            </a:r>
          </a:p>
          <a:p>
            <a:pPr>
              <a:spcBef>
                <a:spcPts val="400"/>
              </a:spcBef>
            </a:pPr>
            <a:r>
              <a:rPr lang="en-US" sz="1600" dirty="0"/>
              <a:t>Provided only by smaller sellers</a:t>
            </a:r>
          </a:p>
          <a:p>
            <a:pPr>
              <a:spcBef>
                <a:spcPts val="400"/>
              </a:spcBef>
            </a:pPr>
            <a:r>
              <a:rPr lang="en-US" sz="1600" dirty="0"/>
              <a:t>Received only by smaller buyers</a:t>
            </a:r>
          </a:p>
          <a:p>
            <a:pPr>
              <a:spcBef>
                <a:spcPts val="400"/>
              </a:spcBef>
            </a:pPr>
            <a:r>
              <a:rPr lang="en-US" sz="1600" dirty="0"/>
              <a:t>Unconcentrated markets</a:t>
            </a:r>
          </a:p>
          <a:p>
            <a:pPr>
              <a:spcBef>
                <a:spcPts val="400"/>
              </a:spcBef>
            </a:pPr>
            <a:r>
              <a:rPr lang="en-US" sz="1600" dirty="0"/>
              <a:t>Input with close substitutes</a:t>
            </a:r>
          </a:p>
          <a:p>
            <a:pPr>
              <a:spcBef>
                <a:spcPts val="400"/>
              </a:spcBef>
            </a:pPr>
            <a:r>
              <a:rPr lang="en-US" sz="1600" dirty="0"/>
              <a:t>Part of long-term contract with locked-in assets</a:t>
            </a:r>
          </a:p>
          <a:p>
            <a:pPr>
              <a:spcBef>
                <a:spcPts val="400"/>
              </a:spcBef>
            </a:pPr>
            <a:r>
              <a:rPr lang="en-US" sz="1600" dirty="0"/>
              <a:t>Significant risks of opportunism and delay that would deter investment</a:t>
            </a:r>
          </a:p>
          <a:p>
            <a:pPr>
              <a:spcBef>
                <a:spcPts val="400"/>
              </a:spcBef>
            </a:pPr>
            <a:r>
              <a:rPr lang="en-US" sz="1600" dirty="0"/>
              <a:t>Input has uncertain value for innovative new product, with resulting hold-out problem</a:t>
            </a:r>
          </a:p>
          <a:p>
            <a:pPr>
              <a:spcBef>
                <a:spcPts val="400"/>
              </a:spcBef>
            </a:pPr>
            <a:r>
              <a:rPr lang="en-US" sz="1600" dirty="0"/>
              <a:t>Involves promise of full product line, not the lowest price</a:t>
            </a:r>
          </a:p>
          <a:p>
            <a:pPr>
              <a:spcBef>
                <a:spcPts val="400"/>
              </a:spcBef>
            </a:pPr>
            <a:endParaRPr lang="en-US" sz="2400" dirty="0"/>
          </a:p>
        </p:txBody>
      </p:sp>
      <p:sp>
        <p:nvSpPr>
          <p:cNvPr id="8" name="Text Placeholder 7"/>
          <p:cNvSpPr>
            <a:spLocks noGrp="1"/>
          </p:cNvSpPr>
          <p:nvPr>
            <p:ph type="body" sz="quarter" idx="4294967295"/>
          </p:nvPr>
        </p:nvSpPr>
        <p:spPr>
          <a:xfrm>
            <a:off x="5102225" y="914400"/>
            <a:ext cx="4041775" cy="479425"/>
          </a:xfrm>
        </p:spPr>
        <p:txBody>
          <a:bodyPr>
            <a:normAutofit/>
          </a:bodyPr>
          <a:lstStyle/>
          <a:p>
            <a:pPr marL="0" indent="0" algn="ctr">
              <a:buNone/>
            </a:pPr>
            <a:r>
              <a:rPr lang="en-US" sz="2000" b="1" u="sng" dirty="0">
                <a:solidFill>
                  <a:srgbClr val="00B050"/>
                </a:solidFill>
              </a:rPr>
              <a:t>Less Worrisome</a:t>
            </a:r>
          </a:p>
        </p:txBody>
      </p:sp>
      <p:sp>
        <p:nvSpPr>
          <p:cNvPr id="7" name="Content Placeholder 6"/>
          <p:cNvSpPr>
            <a:spLocks noGrp="1"/>
          </p:cNvSpPr>
          <p:nvPr>
            <p:ph sz="half" idx="4294967295"/>
          </p:nvPr>
        </p:nvSpPr>
        <p:spPr>
          <a:xfrm>
            <a:off x="342106" y="1372507"/>
            <a:ext cx="4040188" cy="3714750"/>
          </a:xfrm>
          <a:ln>
            <a:solidFill>
              <a:srgbClr val="C00000"/>
            </a:solidFill>
          </a:ln>
        </p:spPr>
        <p:txBody>
          <a:bodyPr>
            <a:normAutofit fontScale="85000" lnSpcReduction="20000"/>
          </a:bodyPr>
          <a:lstStyle/>
          <a:p>
            <a:pPr>
              <a:spcBef>
                <a:spcPts val="600"/>
              </a:spcBef>
            </a:pPr>
            <a:r>
              <a:rPr lang="en-US" sz="1900" dirty="0"/>
              <a:t>Jointly adopted by horizontal agreement</a:t>
            </a:r>
          </a:p>
          <a:p>
            <a:pPr>
              <a:spcBef>
                <a:spcPts val="600"/>
              </a:spcBef>
            </a:pPr>
            <a:r>
              <a:rPr lang="en-US" sz="1900" dirty="0"/>
              <a:t>Provided by large sellers with</a:t>
            </a:r>
            <a:br>
              <a:rPr lang="en-US" sz="1900" dirty="0"/>
            </a:br>
            <a:r>
              <a:rPr lang="en-US" sz="1900" dirty="0"/>
              <a:t>market power</a:t>
            </a:r>
          </a:p>
          <a:p>
            <a:pPr>
              <a:spcBef>
                <a:spcPts val="400"/>
              </a:spcBef>
            </a:pPr>
            <a:r>
              <a:rPr lang="en-US" sz="1900" dirty="0"/>
              <a:t>Received by largest buyers</a:t>
            </a:r>
          </a:p>
          <a:p>
            <a:pPr>
              <a:spcBef>
                <a:spcPts val="600"/>
              </a:spcBef>
            </a:pPr>
            <a:r>
              <a:rPr lang="en-US" sz="1900" dirty="0"/>
              <a:t>Multiple MFNs with high </a:t>
            </a:r>
            <a:br>
              <a:rPr lang="en-US" sz="1900" dirty="0"/>
            </a:br>
            <a:r>
              <a:rPr lang="en-US" sz="1900" dirty="0"/>
              <a:t>market coverage</a:t>
            </a:r>
          </a:p>
          <a:p>
            <a:pPr>
              <a:spcBef>
                <a:spcPts val="600"/>
              </a:spcBef>
            </a:pPr>
            <a:r>
              <a:rPr lang="en-US" sz="1900" dirty="0"/>
              <a:t>Airtight MFN, w/ audit rights/penalties </a:t>
            </a:r>
          </a:p>
          <a:p>
            <a:pPr>
              <a:spcBef>
                <a:spcPts val="600"/>
              </a:spcBef>
            </a:pPr>
            <a:r>
              <a:rPr lang="en-US" sz="1900" dirty="0"/>
              <a:t>Retroactive MFN; larger penalties</a:t>
            </a:r>
          </a:p>
          <a:p>
            <a:pPr>
              <a:spcBef>
                <a:spcPts val="600"/>
              </a:spcBef>
            </a:pPr>
            <a:r>
              <a:rPr lang="en-US" sz="1900" dirty="0"/>
              <a:t>MFN-plus </a:t>
            </a:r>
          </a:p>
          <a:p>
            <a:pPr>
              <a:spcBef>
                <a:spcPts val="600"/>
              </a:spcBef>
            </a:pPr>
            <a:r>
              <a:rPr lang="en-US" sz="1900" dirty="0"/>
              <a:t>Only claimed rationale is: largest buyer “deserves” lowest price</a:t>
            </a:r>
          </a:p>
          <a:p>
            <a:pPr>
              <a:spcBef>
                <a:spcPts val="600"/>
              </a:spcBef>
            </a:pPr>
            <a:r>
              <a:rPr lang="en-US" sz="1900" dirty="0"/>
              <a:t>Only rationale is: “we did not care about the price, only that we did not pay more than others.”</a:t>
            </a:r>
          </a:p>
        </p:txBody>
      </p:sp>
      <p:sp>
        <p:nvSpPr>
          <p:cNvPr id="6" name="Text Placeholder 5"/>
          <p:cNvSpPr>
            <a:spLocks noGrp="1"/>
          </p:cNvSpPr>
          <p:nvPr>
            <p:ph type="body" idx="4294967295"/>
          </p:nvPr>
        </p:nvSpPr>
        <p:spPr>
          <a:xfrm>
            <a:off x="0" y="914400"/>
            <a:ext cx="4040188" cy="479425"/>
          </a:xfrm>
        </p:spPr>
        <p:txBody>
          <a:bodyPr>
            <a:normAutofit/>
          </a:bodyPr>
          <a:lstStyle/>
          <a:p>
            <a:pPr marL="0" indent="0" algn="ctr">
              <a:buNone/>
            </a:pPr>
            <a:r>
              <a:rPr lang="en-US" sz="2000" b="1" u="sng" dirty="0">
                <a:solidFill>
                  <a:srgbClr val="C00000"/>
                </a:solidFill>
              </a:rPr>
              <a:t>More Worrisome</a:t>
            </a:r>
            <a:endParaRPr lang="en-US" sz="2400" b="1" u="sng" dirty="0">
              <a:solidFill>
                <a:srgbClr val="C00000"/>
              </a:solidFill>
            </a:endParaRPr>
          </a:p>
        </p:txBody>
      </p:sp>
      <p:sp>
        <p:nvSpPr>
          <p:cNvPr id="5" name="Title 4"/>
          <p:cNvSpPr>
            <a:spLocks noGrp="1"/>
          </p:cNvSpPr>
          <p:nvPr>
            <p:ph type="title" idx="4294967295"/>
          </p:nvPr>
        </p:nvSpPr>
        <p:spPr>
          <a:xfrm>
            <a:off x="0" y="242207"/>
            <a:ext cx="8534400" cy="742950"/>
          </a:xfrm>
        </p:spPr>
        <p:txBody>
          <a:bodyPr>
            <a:normAutofit/>
          </a:bodyPr>
          <a:lstStyle/>
          <a:p>
            <a:r>
              <a:rPr lang="en-US" sz="2400" dirty="0"/>
              <a:t>Seller MFN Characteristics Guidelines/Checklist</a:t>
            </a:r>
            <a:endParaRPr lang="en-US" sz="2400" i="1" dirty="0"/>
          </a:p>
        </p:txBody>
      </p:sp>
      <p:cxnSp>
        <p:nvCxnSpPr>
          <p:cNvPr id="13" name="Straight Connector 12"/>
          <p:cNvCxnSpPr/>
          <p:nvPr/>
        </p:nvCxnSpPr>
        <p:spPr>
          <a:xfrm>
            <a:off x="4572000" y="1257300"/>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en-US"/>
              <a:t> </a:t>
            </a:r>
          </a:p>
        </p:txBody>
      </p:sp>
    </p:spTree>
    <p:extLst>
      <p:ext uri="{BB962C8B-B14F-4D97-AF65-F5344CB8AC3E}">
        <p14:creationId xmlns:p14="http://schemas.microsoft.com/office/powerpoint/2010/main" val="3072684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Types of Relevant Effects Evidence</a:t>
            </a:r>
          </a:p>
        </p:txBody>
      </p:sp>
      <p:sp>
        <p:nvSpPr>
          <p:cNvPr id="4" name="Text Placeholder 3">
            <a:extLst>
              <a:ext uri="{FF2B5EF4-FFF2-40B4-BE49-F238E27FC236}">
                <a16:creationId xmlns:a16="http://schemas.microsoft.com/office/drawing/2014/main" id="{9174519E-2421-45C7-9BDE-C9AB26377EF5}"/>
              </a:ext>
            </a:extLst>
          </p:cNvPr>
          <p:cNvSpPr>
            <a:spLocks noGrp="1"/>
          </p:cNvSpPr>
          <p:nvPr>
            <p:ph type="body" idx="1"/>
          </p:nvPr>
        </p:nvSpPr>
        <p:spPr/>
        <p:txBody>
          <a:bodyPr>
            <a:normAutofit/>
          </a:bodyPr>
          <a:lstStyle/>
          <a:p>
            <a:r>
              <a:rPr lang="en-US" sz="2000" b="0" dirty="0"/>
              <a:t>	</a:t>
            </a:r>
            <a:r>
              <a:rPr lang="en-US" sz="2000" b="0" u="sng" dirty="0"/>
              <a:t>Harms Evidence</a:t>
            </a:r>
          </a:p>
        </p:txBody>
      </p:sp>
      <p:sp>
        <p:nvSpPr>
          <p:cNvPr id="3" name="Content Placeholder 2"/>
          <p:cNvSpPr>
            <a:spLocks noGrp="1"/>
          </p:cNvSpPr>
          <p:nvPr>
            <p:ph sz="half" idx="2"/>
          </p:nvPr>
        </p:nvSpPr>
        <p:spPr/>
        <p:txBody>
          <a:bodyPr>
            <a:normAutofit fontScale="62500" lnSpcReduction="20000"/>
          </a:bodyPr>
          <a:lstStyle/>
          <a:p>
            <a:r>
              <a:rPr lang="en-US" dirty="0"/>
              <a:t>Upstream Effects</a:t>
            </a:r>
          </a:p>
          <a:p>
            <a:pPr lvl="1"/>
            <a:r>
              <a:rPr lang="en-US" dirty="0"/>
              <a:t>Increased input costs to buyers without MFNs</a:t>
            </a:r>
          </a:p>
          <a:p>
            <a:pPr lvl="1"/>
            <a:r>
              <a:rPr lang="en-US" dirty="0"/>
              <a:t>Increased input costs, even to buyers with MFNs</a:t>
            </a:r>
          </a:p>
          <a:p>
            <a:pPr lvl="1"/>
            <a:endParaRPr lang="en-US" dirty="0"/>
          </a:p>
          <a:p>
            <a:r>
              <a:rPr lang="en-US" dirty="0"/>
              <a:t>Downstream Effects</a:t>
            </a:r>
          </a:p>
          <a:p>
            <a:pPr lvl="1"/>
            <a:r>
              <a:rPr lang="en-US" dirty="0"/>
              <a:t>Increased/maintained supra-competitive prices</a:t>
            </a:r>
          </a:p>
          <a:p>
            <a:pPr lvl="1"/>
            <a:r>
              <a:rPr lang="en-US" dirty="0"/>
              <a:t>Entry deterred; smaller rivals exit or shrink</a:t>
            </a:r>
          </a:p>
          <a:p>
            <a:pPr lvl="1"/>
            <a:r>
              <a:rPr lang="en-US" dirty="0"/>
              <a:t>Innovation deterred</a:t>
            </a:r>
            <a:br>
              <a:rPr lang="en-US" dirty="0"/>
            </a:br>
            <a:endParaRPr lang="en-US" dirty="0"/>
          </a:p>
          <a:p>
            <a:r>
              <a:rPr lang="en-US" dirty="0"/>
              <a:t>Comparisons could be:</a:t>
            </a:r>
          </a:p>
          <a:p>
            <a:pPr lvl="1"/>
            <a:r>
              <a:rPr lang="en-US" dirty="0"/>
              <a:t>Over time (before/after)</a:t>
            </a:r>
          </a:p>
          <a:p>
            <a:pPr lvl="1"/>
            <a:r>
              <a:rPr lang="en-US" dirty="0"/>
              <a:t>Across markets with/without MFNs</a:t>
            </a:r>
            <a:br>
              <a:rPr lang="en-US" dirty="0"/>
            </a:br>
            <a:endParaRPr lang="en-US" b="1" dirty="0">
              <a:solidFill>
                <a:srgbClr val="0070C0"/>
              </a:solidFill>
            </a:endParaRPr>
          </a:p>
          <a:p>
            <a:pPr lvl="1"/>
            <a:endParaRPr lang="en-US" dirty="0"/>
          </a:p>
          <a:p>
            <a:pPr marL="0" indent="0">
              <a:buNone/>
            </a:pPr>
            <a:endParaRPr lang="en-US" dirty="0"/>
          </a:p>
          <a:p>
            <a:endParaRPr lang="en-US" sz="2800" dirty="0"/>
          </a:p>
          <a:p>
            <a:endParaRPr lang="en-US" sz="2800" dirty="0">
              <a:solidFill>
                <a:srgbClr val="0070C0"/>
              </a:solidFill>
            </a:endParaRPr>
          </a:p>
          <a:p>
            <a:pPr marL="274320" lvl="1" indent="0">
              <a:buNone/>
            </a:pPr>
            <a:endParaRPr lang="en-US" sz="2400" dirty="0">
              <a:solidFill>
                <a:srgbClr val="0070C0"/>
              </a:solidFill>
            </a:endParaRPr>
          </a:p>
          <a:p>
            <a:pPr marL="274320" lvl="1" indent="0">
              <a:buNone/>
            </a:pPr>
            <a:endParaRPr lang="en-US" sz="2400" dirty="0">
              <a:solidFill>
                <a:srgbClr val="0070C0"/>
              </a:solidFill>
            </a:endParaRPr>
          </a:p>
          <a:p>
            <a:pPr lvl="1"/>
            <a:endParaRPr lang="en-US" sz="2400" dirty="0"/>
          </a:p>
          <a:p>
            <a:pPr marL="0" indent="0">
              <a:buNone/>
            </a:pPr>
            <a:endParaRPr lang="en-US" sz="2800" dirty="0"/>
          </a:p>
          <a:p>
            <a:pPr marL="0" indent="0">
              <a:buNone/>
            </a:pPr>
            <a:endParaRPr lang="en-US" sz="2800" dirty="0"/>
          </a:p>
          <a:p>
            <a:pPr marL="0" indent="0">
              <a:buNone/>
            </a:pPr>
            <a:endParaRPr lang="en-US" sz="2800" dirty="0"/>
          </a:p>
        </p:txBody>
      </p:sp>
      <p:sp>
        <p:nvSpPr>
          <p:cNvPr id="5" name="Text Placeholder 4">
            <a:extLst>
              <a:ext uri="{FF2B5EF4-FFF2-40B4-BE49-F238E27FC236}">
                <a16:creationId xmlns:a16="http://schemas.microsoft.com/office/drawing/2014/main" id="{8E1E42A8-2DC4-481E-8289-1F2F7DECA23B}"/>
              </a:ext>
            </a:extLst>
          </p:cNvPr>
          <p:cNvSpPr>
            <a:spLocks noGrp="1"/>
          </p:cNvSpPr>
          <p:nvPr>
            <p:ph type="body" sz="quarter" idx="3"/>
          </p:nvPr>
        </p:nvSpPr>
        <p:spPr/>
        <p:txBody>
          <a:bodyPr>
            <a:normAutofit/>
          </a:bodyPr>
          <a:lstStyle/>
          <a:p>
            <a:r>
              <a:rPr lang="en-US" sz="2000" b="0" dirty="0"/>
              <a:t>	</a:t>
            </a:r>
            <a:r>
              <a:rPr lang="en-US" sz="2000" b="0" u="sng" dirty="0"/>
              <a:t>Benefits Evidence</a:t>
            </a:r>
            <a:endParaRPr lang="en-US" sz="2000" u="sng" dirty="0"/>
          </a:p>
        </p:txBody>
      </p:sp>
      <p:sp>
        <p:nvSpPr>
          <p:cNvPr id="6" name="Content Placeholder 5">
            <a:extLst>
              <a:ext uri="{FF2B5EF4-FFF2-40B4-BE49-F238E27FC236}">
                <a16:creationId xmlns:a16="http://schemas.microsoft.com/office/drawing/2014/main" id="{70E2D534-1AE3-4E8A-A942-C5238D155A67}"/>
              </a:ext>
            </a:extLst>
          </p:cNvPr>
          <p:cNvSpPr>
            <a:spLocks noGrp="1"/>
          </p:cNvSpPr>
          <p:nvPr>
            <p:ph sz="quarter" idx="4"/>
          </p:nvPr>
        </p:nvSpPr>
        <p:spPr>
          <a:xfrm>
            <a:off x="4645025" y="1631950"/>
            <a:ext cx="4041775" cy="3378200"/>
          </a:xfrm>
        </p:spPr>
        <p:txBody>
          <a:bodyPr>
            <a:noAutofit/>
          </a:bodyPr>
          <a:lstStyle/>
          <a:p>
            <a:pPr>
              <a:spcBef>
                <a:spcPts val="0"/>
              </a:spcBef>
            </a:pPr>
            <a:r>
              <a:rPr lang="en-US" sz="1500" dirty="0"/>
              <a:t>Lower prices in fact</a:t>
            </a:r>
          </a:p>
          <a:p>
            <a:pPr lvl="1">
              <a:spcBef>
                <a:spcPts val="0"/>
              </a:spcBef>
            </a:pPr>
            <a:r>
              <a:rPr lang="en-US" sz="1300" dirty="0"/>
              <a:t>Evidence of discounts extended, rather than discounts avoided</a:t>
            </a:r>
          </a:p>
          <a:p>
            <a:pPr>
              <a:spcBef>
                <a:spcPts val="1200"/>
              </a:spcBef>
            </a:pPr>
            <a:r>
              <a:rPr lang="en-US" sz="1500" dirty="0"/>
              <a:t>Additional transactions </a:t>
            </a:r>
          </a:p>
          <a:p>
            <a:pPr>
              <a:spcBef>
                <a:spcPts val="1200"/>
              </a:spcBef>
            </a:pPr>
            <a:r>
              <a:rPr lang="en-US" sz="1500" dirty="0"/>
              <a:t>Efficient longer-term contracts adopted</a:t>
            </a:r>
          </a:p>
          <a:p>
            <a:pPr>
              <a:spcBef>
                <a:spcPts val="1200"/>
              </a:spcBef>
            </a:pPr>
            <a:r>
              <a:rPr lang="en-US" sz="1500" dirty="0"/>
              <a:t>Increased investment and new product innovation </a:t>
            </a:r>
          </a:p>
          <a:p>
            <a:pPr>
              <a:spcBef>
                <a:spcPts val="1200"/>
              </a:spcBef>
            </a:pPr>
            <a:r>
              <a:rPr lang="en-US" sz="1500" dirty="0"/>
              <a:t>Delays avoided </a:t>
            </a:r>
          </a:p>
          <a:p>
            <a:endParaRPr lang="en-US" sz="1500" dirty="0"/>
          </a:p>
        </p:txBody>
      </p:sp>
    </p:spTree>
    <p:extLst>
      <p:ext uri="{BB962C8B-B14F-4D97-AF65-F5344CB8AC3E}">
        <p14:creationId xmlns:p14="http://schemas.microsoft.com/office/powerpoint/2010/main" val="1800963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p:txBody>
          <a:bodyPr/>
          <a:lstStyle/>
          <a:p>
            <a:r>
              <a:rPr lang="en-US" sz="2800" i="1" dirty="0">
                <a:solidFill>
                  <a:schemeClr val="tx1"/>
                </a:solidFill>
              </a:rPr>
              <a:t>Ohio v. American Express</a:t>
            </a:r>
            <a:endParaRPr lang="en-US" i="1" dirty="0">
              <a:solidFill>
                <a:schemeClr val="tx1"/>
              </a:solidFill>
            </a:endParaRPr>
          </a:p>
        </p:txBody>
      </p:sp>
    </p:spTree>
    <p:extLst>
      <p:ext uri="{BB962C8B-B14F-4D97-AF65-F5344CB8AC3E}">
        <p14:creationId xmlns:p14="http://schemas.microsoft.com/office/powerpoint/2010/main" val="3672599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a:t>Ohio v. American Express</a:t>
            </a:r>
            <a:r>
              <a:rPr lang="en-US" dirty="0"/>
              <a:t>: Complaint and Outcome</a:t>
            </a:r>
          </a:p>
        </p:txBody>
      </p:sp>
      <p:sp>
        <p:nvSpPr>
          <p:cNvPr id="3" name="Content Placeholder 2"/>
          <p:cNvSpPr>
            <a:spLocks noGrp="1"/>
          </p:cNvSpPr>
          <p:nvPr>
            <p:ph idx="1"/>
          </p:nvPr>
        </p:nvSpPr>
        <p:spPr>
          <a:xfrm>
            <a:off x="457200" y="1123950"/>
            <a:ext cx="8229600" cy="3886200"/>
          </a:xfrm>
        </p:spPr>
        <p:txBody>
          <a:bodyPr>
            <a:normAutofit fontScale="55000" lnSpcReduction="20000"/>
          </a:bodyPr>
          <a:lstStyle/>
          <a:p>
            <a:r>
              <a:rPr lang="en-US" spc="45" dirty="0">
                <a:solidFill>
                  <a:srgbClr val="000000"/>
                </a:solidFill>
              </a:rPr>
              <a:t>DOJ &amp; States complaint under § 1</a:t>
            </a:r>
          </a:p>
          <a:p>
            <a:pPr lvl="1"/>
            <a:r>
              <a:rPr lang="en-US" spc="45" dirty="0">
                <a:solidFill>
                  <a:srgbClr val="000000"/>
                </a:solidFill>
              </a:rPr>
              <a:t>Amex charges higher merchant fees than other credit cards</a:t>
            </a:r>
          </a:p>
          <a:p>
            <a:pPr lvl="1"/>
            <a:r>
              <a:rPr lang="en-US" spc="45" dirty="0">
                <a:solidFill>
                  <a:srgbClr val="000000"/>
                </a:solidFill>
              </a:rPr>
              <a:t>Amex “Anti-steering” (Non-Discrimination Provisions (“NPDs”))</a:t>
            </a:r>
          </a:p>
          <a:p>
            <a:pPr lvl="2"/>
            <a:r>
              <a:rPr lang="en-US" spc="45" dirty="0">
                <a:solidFill>
                  <a:srgbClr val="000000"/>
                </a:solidFill>
              </a:rPr>
              <a:t>Prevent retailers from asking customers to use other (less expensive) cards </a:t>
            </a:r>
            <a:r>
              <a:rPr lang="en-US" i="1" spc="45" dirty="0">
                <a:solidFill>
                  <a:srgbClr val="000000"/>
                </a:solidFill>
              </a:rPr>
              <a:t>(with some exceptions, e.g., some store cards)</a:t>
            </a:r>
          </a:p>
          <a:p>
            <a:pPr lvl="2"/>
            <a:r>
              <a:rPr lang="en-US" spc="45" dirty="0">
                <a:solidFill>
                  <a:srgbClr val="000000"/>
                </a:solidFill>
              </a:rPr>
              <a:t>Prevent retailers from offering discounts/rewards for using other cards </a:t>
            </a:r>
          </a:p>
          <a:p>
            <a:pPr lvl="2"/>
            <a:r>
              <a:rPr lang="en-US" i="1" spc="45" dirty="0">
                <a:solidFill>
                  <a:srgbClr val="000000"/>
                </a:solidFill>
              </a:rPr>
              <a:t>Note: </a:t>
            </a:r>
            <a:r>
              <a:rPr lang="en-US" spc="45" dirty="0">
                <a:solidFill>
                  <a:srgbClr val="000000"/>
                </a:solidFill>
              </a:rPr>
              <a:t>DOJ did </a:t>
            </a:r>
            <a:r>
              <a:rPr lang="en-US" i="1" spc="45" dirty="0">
                <a:solidFill>
                  <a:srgbClr val="000000"/>
                </a:solidFill>
              </a:rPr>
              <a:t>not </a:t>
            </a:r>
            <a:r>
              <a:rPr lang="en-US" spc="45" dirty="0">
                <a:solidFill>
                  <a:srgbClr val="000000"/>
                </a:solidFill>
              </a:rPr>
              <a:t>attack anti-surcharging rule </a:t>
            </a:r>
          </a:p>
          <a:p>
            <a:r>
              <a:rPr lang="en-US" spc="45" dirty="0">
                <a:solidFill>
                  <a:srgbClr val="000000"/>
                </a:solidFill>
              </a:rPr>
              <a:t>DOJ also had sued Visa and MasterCard but they voluntarily deleted some anti-steering rules, so not defendants in cases</a:t>
            </a:r>
          </a:p>
          <a:p>
            <a:r>
              <a:rPr lang="en-US" dirty="0"/>
              <a:t>Amex Market Power over merchants</a:t>
            </a:r>
          </a:p>
          <a:p>
            <a:pPr lvl="1"/>
            <a:r>
              <a:rPr lang="en-US" dirty="0"/>
              <a:t>Concludes that Amex has market power, despite ~26% market share  </a:t>
            </a:r>
          </a:p>
          <a:p>
            <a:pPr lvl="1"/>
            <a:r>
              <a:rPr lang="en-US" dirty="0"/>
              <a:t>Amex cardholder rewards and power in corporate cards</a:t>
            </a:r>
          </a:p>
          <a:p>
            <a:pPr lvl="1"/>
            <a:r>
              <a:rPr lang="en-US" dirty="0"/>
              <a:t>Amex has power to charge higher fees than Visa or MC</a:t>
            </a:r>
          </a:p>
          <a:p>
            <a:r>
              <a:rPr lang="en-US" dirty="0"/>
              <a:t>Plaintiffs win at district court; reversed by 2d Cir.  DOJ does not joint States petition for Cert</a:t>
            </a:r>
          </a:p>
        </p:txBody>
      </p:sp>
    </p:spTree>
    <p:extLst>
      <p:ext uri="{BB962C8B-B14F-4D97-AF65-F5344CB8AC3E}">
        <p14:creationId xmlns:p14="http://schemas.microsoft.com/office/powerpoint/2010/main" val="319463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FB05E-F6A1-49E4-9C70-16BD792E01F0}"/>
              </a:ext>
            </a:extLst>
          </p:cNvPr>
          <p:cNvSpPr>
            <a:spLocks noGrp="1"/>
          </p:cNvSpPr>
          <p:nvPr>
            <p:ph type="title"/>
          </p:nvPr>
        </p:nvSpPr>
        <p:spPr>
          <a:xfrm>
            <a:off x="304800" y="-229961"/>
            <a:ext cx="8296766" cy="994172"/>
          </a:xfrm>
        </p:spPr>
        <p:txBody>
          <a:bodyPr>
            <a:normAutofit/>
          </a:bodyPr>
          <a:lstStyle/>
          <a:p>
            <a:r>
              <a:rPr lang="en-US" dirty="0"/>
              <a:t>Supreme Court (2018): </a:t>
            </a:r>
            <a:r>
              <a:rPr lang="en-US" altLang="en-US" dirty="0"/>
              <a:t>Judgment for Amex: </a:t>
            </a:r>
            <a:r>
              <a:rPr lang="en-US" altLang="en-US" i="1" dirty="0"/>
              <a:t>Summary</a:t>
            </a:r>
            <a:endParaRPr lang="en-US" i="1" dirty="0"/>
          </a:p>
        </p:txBody>
      </p:sp>
      <p:sp>
        <p:nvSpPr>
          <p:cNvPr id="3" name="Content Placeholder 2">
            <a:extLst>
              <a:ext uri="{FF2B5EF4-FFF2-40B4-BE49-F238E27FC236}">
                <a16:creationId xmlns:a16="http://schemas.microsoft.com/office/drawing/2014/main" id="{38B6ECD7-CE19-4355-AAE5-1EBE03192671}"/>
              </a:ext>
            </a:extLst>
          </p:cNvPr>
          <p:cNvSpPr>
            <a:spLocks noGrp="1"/>
          </p:cNvSpPr>
          <p:nvPr>
            <p:ph idx="1"/>
          </p:nvPr>
        </p:nvSpPr>
        <p:spPr>
          <a:xfrm>
            <a:off x="101982" y="764211"/>
            <a:ext cx="6053383" cy="4379288"/>
          </a:xfrm>
        </p:spPr>
        <p:txBody>
          <a:bodyPr>
            <a:normAutofit fontScale="47500" lnSpcReduction="20000"/>
          </a:bodyPr>
          <a:lstStyle/>
          <a:p>
            <a:pPr>
              <a:lnSpc>
                <a:spcPct val="110000"/>
              </a:lnSpc>
            </a:pPr>
            <a:r>
              <a:rPr lang="en-US" sz="3300" dirty="0"/>
              <a:t>Outcome: Reverse and Dismiss</a:t>
            </a:r>
          </a:p>
          <a:p>
            <a:pPr lvl="1">
              <a:lnSpc>
                <a:spcPct val="110000"/>
              </a:lnSpc>
            </a:pPr>
            <a:r>
              <a:rPr lang="en-US" sz="2700" dirty="0"/>
              <a:t>5-4 Majority; No Remand – District court reversed</a:t>
            </a:r>
          </a:p>
          <a:p>
            <a:pPr lvl="1">
              <a:lnSpc>
                <a:spcPct val="110000"/>
              </a:lnSpc>
            </a:pPr>
            <a:r>
              <a:rPr lang="en-US" altLang="en-US" sz="2700" dirty="0"/>
              <a:t>Concludes that findings of the district court are “clearly erroneous.”</a:t>
            </a:r>
          </a:p>
          <a:p>
            <a:pPr lvl="1">
              <a:lnSpc>
                <a:spcPct val="110000"/>
              </a:lnSpc>
            </a:pPr>
            <a:r>
              <a:rPr lang="en-US" sz="2700" dirty="0"/>
              <a:t>Accepts Amex justification that MFN is a way to protect the “goodwill” of its brand and share the higher fees with card users as “rewards”</a:t>
            </a:r>
          </a:p>
          <a:p>
            <a:pPr>
              <a:lnSpc>
                <a:spcPct val="110000"/>
              </a:lnSpc>
            </a:pPr>
            <a:r>
              <a:rPr lang="en-US" altLang="en-US" sz="3300" dirty="0"/>
              <a:t>Further Details:</a:t>
            </a:r>
            <a:endParaRPr lang="en-US" altLang="en-US" dirty="0"/>
          </a:p>
          <a:p>
            <a:pPr lvl="1">
              <a:lnSpc>
                <a:spcPct val="110000"/>
              </a:lnSpc>
              <a:spcBef>
                <a:spcPct val="0"/>
              </a:spcBef>
            </a:pPr>
            <a:r>
              <a:rPr lang="en-US" altLang="en-US" sz="3400" dirty="0"/>
              <a:t>Government failed to show Amex had market power, as required for a vertical case</a:t>
            </a:r>
          </a:p>
          <a:p>
            <a:pPr lvl="2">
              <a:lnSpc>
                <a:spcPct val="110000"/>
              </a:lnSpc>
              <a:spcBef>
                <a:spcPct val="0"/>
              </a:spcBef>
            </a:pPr>
            <a:r>
              <a:rPr lang="en-US" altLang="en-US" sz="2900" dirty="0">
                <a:solidFill>
                  <a:srgbClr val="C00000"/>
                </a:solidFill>
              </a:rPr>
              <a:t>Direct evidence of power/effect is not enough</a:t>
            </a:r>
          </a:p>
          <a:p>
            <a:pPr lvl="2">
              <a:lnSpc>
                <a:spcPct val="110000"/>
              </a:lnSpc>
              <a:spcBef>
                <a:spcPct val="0"/>
              </a:spcBef>
            </a:pPr>
            <a:r>
              <a:rPr lang="en-US" altLang="en-US" sz="2900" i="1" dirty="0">
                <a:solidFill>
                  <a:srgbClr val="C00000"/>
                </a:solidFill>
              </a:rPr>
              <a:t>NCAA/IFD </a:t>
            </a:r>
            <a:r>
              <a:rPr lang="en-US" altLang="en-US" sz="2900" dirty="0">
                <a:solidFill>
                  <a:srgbClr val="C00000"/>
                </a:solidFill>
              </a:rPr>
              <a:t>does not apply because Amex restraint is vertical, not horizontal </a:t>
            </a:r>
          </a:p>
          <a:p>
            <a:pPr lvl="2">
              <a:lnSpc>
                <a:spcPct val="110000"/>
              </a:lnSpc>
              <a:spcBef>
                <a:spcPct val="0"/>
              </a:spcBef>
            </a:pPr>
            <a:r>
              <a:rPr lang="en-US" altLang="en-US" sz="2900" dirty="0">
                <a:solidFill>
                  <a:srgbClr val="C00000"/>
                </a:solidFill>
              </a:rPr>
              <a:t>So, Govt must define a relevant market and prove power with market share evidence </a:t>
            </a:r>
            <a:r>
              <a:rPr lang="en-US" altLang="en-US" sz="2900" i="1" dirty="0">
                <a:solidFill>
                  <a:srgbClr val="C00000"/>
                </a:solidFill>
              </a:rPr>
              <a:t>(See footnote 7)</a:t>
            </a:r>
          </a:p>
          <a:p>
            <a:pPr lvl="1">
              <a:lnSpc>
                <a:spcPct val="110000"/>
              </a:lnSpc>
              <a:spcBef>
                <a:spcPct val="0"/>
              </a:spcBef>
            </a:pPr>
            <a:r>
              <a:rPr lang="en-US" altLang="en-US" sz="3600" dirty="0"/>
              <a:t>Relevant market must be a 2-sided “transaction platform” market (i.e., not just merchant-side)</a:t>
            </a:r>
          </a:p>
          <a:p>
            <a:pPr lvl="1">
              <a:lnSpc>
                <a:spcPct val="110000"/>
              </a:lnSpc>
              <a:spcBef>
                <a:spcPct val="0"/>
              </a:spcBef>
            </a:pPr>
            <a:r>
              <a:rPr lang="en-US" altLang="en-US" sz="3300" dirty="0"/>
              <a:t>Gov’t fails to satisfy “Step 1” of three-step burden shifting framework </a:t>
            </a:r>
          </a:p>
          <a:p>
            <a:pPr lvl="2">
              <a:lnSpc>
                <a:spcPct val="110000"/>
              </a:lnSpc>
              <a:spcBef>
                <a:spcPct val="0"/>
              </a:spcBef>
            </a:pPr>
            <a:r>
              <a:rPr lang="en-US" altLang="en-US" sz="2900" dirty="0"/>
              <a:t>Failure to show overall harm (to all participants) in </a:t>
            </a:r>
            <a:br>
              <a:rPr lang="en-US" altLang="en-US" sz="2900" dirty="0"/>
            </a:br>
            <a:r>
              <a:rPr lang="en-US" altLang="en-US" sz="2900" dirty="0"/>
              <a:t>this 2-sided platform market </a:t>
            </a:r>
          </a:p>
          <a:p>
            <a:pPr>
              <a:lnSpc>
                <a:spcPct val="110000"/>
              </a:lnSpc>
            </a:pPr>
            <a:endParaRPr lang="en-US" dirty="0"/>
          </a:p>
        </p:txBody>
      </p:sp>
      <p:sp>
        <p:nvSpPr>
          <p:cNvPr id="4" name="Slide Number Placeholder 3">
            <a:extLst>
              <a:ext uri="{FF2B5EF4-FFF2-40B4-BE49-F238E27FC236}">
                <a16:creationId xmlns:a16="http://schemas.microsoft.com/office/drawing/2014/main" id="{76FD69BF-8C0F-40DC-AC27-1D0B400A6EB8}"/>
              </a:ext>
            </a:extLst>
          </p:cNvPr>
          <p:cNvSpPr>
            <a:spLocks noGrp="1"/>
          </p:cNvSpPr>
          <p:nvPr>
            <p:ph type="sldNum" sz="quarter" idx="12"/>
          </p:nvPr>
        </p:nvSpPr>
        <p:spPr>
          <a:xfrm>
            <a:off x="7086600" y="4767264"/>
            <a:ext cx="2057400" cy="274637"/>
          </a:xfrm>
          <a:prstGeom prst="rect">
            <a:avLst/>
          </a:prstGeom>
        </p:spPr>
        <p:txBody>
          <a:bodyPr vert="horz" lIns="68580" tIns="34290" rIns="68580" bIns="34290" rtlCol="0" anchor="ctr"/>
          <a:lstStyle/>
          <a:p>
            <a:fld id="{53059169-D310-4D79-83BC-9AFBAB05B9AD}" type="slidenum">
              <a:rPr lang="en-US" smtClean="0"/>
              <a:t>25</a:t>
            </a:fld>
            <a:endParaRPr lang="en-US"/>
          </a:p>
        </p:txBody>
      </p:sp>
      <p:sp>
        <p:nvSpPr>
          <p:cNvPr id="5" name="TextBox 4">
            <a:extLst>
              <a:ext uri="{FF2B5EF4-FFF2-40B4-BE49-F238E27FC236}">
                <a16:creationId xmlns:a16="http://schemas.microsoft.com/office/drawing/2014/main" id="{F4539D62-A0BA-4AB8-A446-296D8974099A}"/>
              </a:ext>
            </a:extLst>
          </p:cNvPr>
          <p:cNvSpPr txBox="1"/>
          <p:nvPr/>
        </p:nvSpPr>
        <p:spPr>
          <a:xfrm>
            <a:off x="6858000" y="2873257"/>
            <a:ext cx="2057400" cy="2031325"/>
          </a:xfrm>
          <a:prstGeom prst="rect">
            <a:avLst/>
          </a:prstGeom>
          <a:solidFill>
            <a:srgbClr val="FFFF00"/>
          </a:solidFill>
          <a:ln w="38100">
            <a:solidFill>
              <a:srgbClr val="0070C0"/>
            </a:solidFill>
          </a:ln>
        </p:spPr>
        <p:txBody>
          <a:bodyPr wrap="square" rtlCol="0">
            <a:spAutoFit/>
          </a:bodyPr>
          <a:lstStyle/>
          <a:p>
            <a:r>
              <a:rPr lang="en-US" sz="1400" b="1" dirty="0">
                <a:solidFill>
                  <a:srgbClr val="0070C0"/>
                </a:solidFill>
              </a:rPr>
              <a:t>Key point: This required </a:t>
            </a:r>
            <a:br>
              <a:rPr lang="en-US" sz="1400" b="1" dirty="0">
                <a:solidFill>
                  <a:srgbClr val="0070C0"/>
                </a:solidFill>
              </a:rPr>
            </a:br>
            <a:r>
              <a:rPr lang="en-US" sz="1400" b="1" dirty="0">
                <a:solidFill>
                  <a:srgbClr val="0070C0"/>
                </a:solidFill>
              </a:rPr>
              <a:t>2-sided market definition </a:t>
            </a:r>
            <a:r>
              <a:rPr lang="en-US" altLang="en-US" sz="1400" b="1" dirty="0">
                <a:solidFill>
                  <a:srgbClr val="0070C0"/>
                </a:solidFill>
              </a:rPr>
              <a:t>puts the burden on government to show overall anticompetitive effects (i.e., lack of sufficient benefits) all in Step 1.  </a:t>
            </a:r>
            <a:endParaRPr lang="en-US" sz="1400" b="1" dirty="0">
              <a:solidFill>
                <a:srgbClr val="0070C0"/>
              </a:solidFill>
            </a:endParaRPr>
          </a:p>
        </p:txBody>
      </p:sp>
      <p:cxnSp>
        <p:nvCxnSpPr>
          <p:cNvPr id="6" name="Straight Arrow Connector 5">
            <a:extLst>
              <a:ext uri="{FF2B5EF4-FFF2-40B4-BE49-F238E27FC236}">
                <a16:creationId xmlns:a16="http://schemas.microsoft.com/office/drawing/2014/main" id="{8582DF89-DF17-45A0-93E6-C6DAF9A58374}"/>
              </a:ext>
            </a:extLst>
          </p:cNvPr>
          <p:cNvCxnSpPr>
            <a:cxnSpLocks/>
          </p:cNvCxnSpPr>
          <p:nvPr/>
        </p:nvCxnSpPr>
        <p:spPr>
          <a:xfrm flipH="1">
            <a:off x="6116378" y="4017362"/>
            <a:ext cx="609599" cy="23280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B4E3CC6-C001-487E-AC09-3CB6ABCFB6E7}"/>
              </a:ext>
            </a:extLst>
          </p:cNvPr>
          <p:cNvCxnSpPr>
            <a:cxnSpLocks/>
          </p:cNvCxnSpPr>
          <p:nvPr/>
        </p:nvCxnSpPr>
        <p:spPr>
          <a:xfrm flipH="1" flipV="1">
            <a:off x="6146505" y="3181350"/>
            <a:ext cx="597194" cy="1524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723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AF115-F22A-4133-B542-6EF625A6EB12}"/>
              </a:ext>
            </a:extLst>
          </p:cNvPr>
          <p:cNvSpPr>
            <a:spLocks noGrp="1"/>
          </p:cNvSpPr>
          <p:nvPr>
            <p:ph type="title"/>
          </p:nvPr>
        </p:nvSpPr>
        <p:spPr/>
        <p:txBody>
          <a:bodyPr>
            <a:normAutofit/>
          </a:bodyPr>
          <a:lstStyle/>
          <a:p>
            <a:r>
              <a:rPr lang="en-US" dirty="0"/>
              <a:t>Criticism of Supreme Court: Summary </a:t>
            </a:r>
            <a:r>
              <a:rPr lang="en-US" i="1" dirty="0"/>
              <a:t>(to be discussed in detail)</a:t>
            </a:r>
          </a:p>
        </p:txBody>
      </p:sp>
      <p:sp>
        <p:nvSpPr>
          <p:cNvPr id="3" name="Content Placeholder 2">
            <a:extLst>
              <a:ext uri="{FF2B5EF4-FFF2-40B4-BE49-F238E27FC236}">
                <a16:creationId xmlns:a16="http://schemas.microsoft.com/office/drawing/2014/main" id="{35D4AD5E-42D3-4DFE-A628-89EFCE71842F}"/>
              </a:ext>
            </a:extLst>
          </p:cNvPr>
          <p:cNvSpPr>
            <a:spLocks noGrp="1"/>
          </p:cNvSpPr>
          <p:nvPr>
            <p:ph idx="1"/>
          </p:nvPr>
        </p:nvSpPr>
        <p:spPr>
          <a:xfrm>
            <a:off x="76200" y="1218407"/>
            <a:ext cx="8229600" cy="3394075"/>
          </a:xfrm>
        </p:spPr>
        <p:txBody>
          <a:bodyPr>
            <a:normAutofit fontScale="85000" lnSpcReduction="20000"/>
          </a:bodyPr>
          <a:lstStyle/>
          <a:p>
            <a:pPr lvl="1">
              <a:lnSpc>
                <a:spcPct val="110000"/>
              </a:lnSpc>
            </a:pPr>
            <a:r>
              <a:rPr lang="en-US" sz="2000" dirty="0"/>
              <a:t>Market power </a:t>
            </a:r>
          </a:p>
          <a:p>
            <a:pPr lvl="2">
              <a:lnSpc>
                <a:spcPct val="110000"/>
              </a:lnSpc>
            </a:pPr>
            <a:r>
              <a:rPr lang="en-US" sz="1600" dirty="0"/>
              <a:t>Requiring a showing that Amex has market power in a single “two-sided transaction platform” market definition, rather than analyzing two single-sided markets (merchants and Amex cardholders), is both unnecessary and confusing </a:t>
            </a:r>
          </a:p>
          <a:p>
            <a:pPr lvl="2">
              <a:lnSpc>
                <a:spcPct val="110000"/>
              </a:lnSpc>
            </a:pPr>
            <a:r>
              <a:rPr lang="en-US" sz="1600" dirty="0"/>
              <a:t>Erroneously concludes that circumstantial evidence should be required to prove market power, </a:t>
            </a:r>
            <a:r>
              <a:rPr lang="en-US" sz="1600" i="1" dirty="0"/>
              <a:t>even if there is direct evidence </a:t>
            </a:r>
            <a:r>
              <a:rPr lang="en-US" sz="1600" dirty="0"/>
              <a:t>	</a:t>
            </a:r>
          </a:p>
          <a:p>
            <a:pPr lvl="1">
              <a:lnSpc>
                <a:spcPct val="110000"/>
              </a:lnSpc>
            </a:pPr>
            <a:r>
              <a:rPr lang="en-US" sz="2000" dirty="0"/>
              <a:t>Anticompetitive effects </a:t>
            </a:r>
          </a:p>
          <a:p>
            <a:pPr lvl="2">
              <a:lnSpc>
                <a:spcPct val="110000"/>
              </a:lnSpc>
            </a:pPr>
            <a:r>
              <a:rPr lang="en-US" sz="1600" dirty="0"/>
              <a:t>Fails to recognize adverse competitive impact of MFN is to facilitate </a:t>
            </a:r>
            <a:br>
              <a:rPr lang="en-US" sz="1600" dirty="0"/>
            </a:br>
            <a:r>
              <a:rPr lang="en-US" sz="1600" dirty="0">
                <a:solidFill>
                  <a:srgbClr val="C00000"/>
                </a:solidFill>
              </a:rPr>
              <a:t>“parallel price increases” </a:t>
            </a:r>
            <a:r>
              <a:rPr lang="en-US" sz="1600" dirty="0"/>
              <a:t>among all 3 major card networks</a:t>
            </a:r>
          </a:p>
          <a:p>
            <a:pPr lvl="2">
              <a:lnSpc>
                <a:spcPct val="110000"/>
              </a:lnSpc>
            </a:pPr>
            <a:r>
              <a:rPr lang="en-US" sz="1600" dirty="0"/>
              <a:t>Fails to take into account that Visa and MasterCard also had </a:t>
            </a:r>
            <a:r>
              <a:rPr lang="en-US" sz="1600" dirty="0">
                <a:solidFill>
                  <a:srgbClr val="C00000"/>
                </a:solidFill>
              </a:rPr>
              <a:t>“parallel” anti-steering rules</a:t>
            </a:r>
          </a:p>
          <a:p>
            <a:pPr lvl="2">
              <a:lnSpc>
                <a:spcPct val="110000"/>
              </a:lnSpc>
            </a:pPr>
            <a:r>
              <a:rPr lang="en-US" sz="1600" dirty="0"/>
              <a:t>Fails to recognize the combination of </a:t>
            </a:r>
            <a:r>
              <a:rPr lang="en-US" sz="1600" dirty="0" err="1"/>
              <a:t>antisteering</a:t>
            </a:r>
            <a:r>
              <a:rPr lang="en-US" sz="1600" dirty="0"/>
              <a:t> rules and rewards for usage creates a dysfunctional </a:t>
            </a:r>
            <a:r>
              <a:rPr lang="en-US" sz="1600" dirty="0">
                <a:solidFill>
                  <a:srgbClr val="C00000"/>
                </a:solidFill>
              </a:rPr>
              <a:t>“prisoner’s dilemma” </a:t>
            </a:r>
            <a:r>
              <a:rPr lang="en-US" sz="1600" dirty="0"/>
              <a:t>for consumers</a:t>
            </a:r>
          </a:p>
          <a:p>
            <a:pPr lvl="2">
              <a:lnSpc>
                <a:spcPct val="110000"/>
              </a:lnSpc>
            </a:pPr>
            <a:r>
              <a:rPr lang="en-US" sz="1600" dirty="0"/>
              <a:t>Erroneously applies the </a:t>
            </a:r>
            <a:r>
              <a:rPr lang="en-US" sz="1600" dirty="0">
                <a:solidFill>
                  <a:srgbClr val="C00000"/>
                </a:solidFill>
              </a:rPr>
              <a:t>“output test”</a:t>
            </a:r>
          </a:p>
          <a:p>
            <a:pPr lvl="2">
              <a:lnSpc>
                <a:spcPct val="110000"/>
              </a:lnSpc>
            </a:pPr>
            <a:r>
              <a:rPr lang="en-US" sz="1600" dirty="0"/>
              <a:t>Fails to recognize that Amex is like an agent for a </a:t>
            </a:r>
            <a:r>
              <a:rPr lang="en-US" sz="1600" dirty="0">
                <a:solidFill>
                  <a:srgbClr val="C00000"/>
                </a:solidFill>
              </a:rPr>
              <a:t>“buyer cartel”</a:t>
            </a:r>
          </a:p>
          <a:p>
            <a:pPr marL="914400" lvl="2" indent="0">
              <a:lnSpc>
                <a:spcPct val="110000"/>
              </a:lnSpc>
              <a:buNone/>
            </a:pPr>
            <a:endParaRPr lang="en-US" sz="1600" dirty="0">
              <a:solidFill>
                <a:srgbClr val="C00000"/>
              </a:solidFill>
            </a:endParaRPr>
          </a:p>
          <a:p>
            <a:endParaRPr lang="en-US" sz="2400" dirty="0"/>
          </a:p>
        </p:txBody>
      </p:sp>
      <p:sp>
        <p:nvSpPr>
          <p:cNvPr id="4" name="Footer Placeholder 3">
            <a:extLst>
              <a:ext uri="{FF2B5EF4-FFF2-40B4-BE49-F238E27FC236}">
                <a16:creationId xmlns:a16="http://schemas.microsoft.com/office/drawing/2014/main" id="{3950DFE3-A383-4C05-9442-93A17E420A5E}"/>
              </a:ext>
            </a:extLst>
          </p:cNvPr>
          <p:cNvSpPr>
            <a:spLocks noGrp="1"/>
          </p:cNvSpPr>
          <p:nvPr>
            <p:ph type="ftr" sz="quarter" idx="11"/>
          </p:nvPr>
        </p:nvSpPr>
        <p:spPr/>
        <p:txBody>
          <a:bodyPr/>
          <a:lstStyle/>
          <a:p>
            <a:r>
              <a:rPr lang="en-US"/>
              <a:t> </a:t>
            </a:r>
          </a:p>
        </p:txBody>
      </p:sp>
    </p:spTree>
    <p:extLst>
      <p:ext uri="{BB962C8B-B14F-4D97-AF65-F5344CB8AC3E}">
        <p14:creationId xmlns:p14="http://schemas.microsoft.com/office/powerpoint/2010/main" val="19242272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1A39F-7757-4504-B469-A96044B45865}"/>
              </a:ext>
            </a:extLst>
          </p:cNvPr>
          <p:cNvSpPr>
            <a:spLocks noGrp="1"/>
          </p:cNvSpPr>
          <p:nvPr>
            <p:ph type="title"/>
          </p:nvPr>
        </p:nvSpPr>
        <p:spPr>
          <a:xfrm>
            <a:off x="685800" y="2800350"/>
            <a:ext cx="7772400" cy="1022350"/>
          </a:xfrm>
        </p:spPr>
        <p:txBody>
          <a:bodyPr>
            <a:normAutofit/>
          </a:bodyPr>
          <a:lstStyle/>
          <a:p>
            <a:pPr algn="ctr"/>
            <a:r>
              <a:rPr lang="en-US" sz="2400" b="0" cap="none" dirty="0"/>
              <a:t>Economic Analysis</a:t>
            </a:r>
            <a:endParaRPr lang="en-US" sz="2400" b="0" i="1" cap="none" dirty="0"/>
          </a:p>
        </p:txBody>
      </p:sp>
      <p:sp>
        <p:nvSpPr>
          <p:cNvPr id="3" name="Text Placeholder 2">
            <a:extLst>
              <a:ext uri="{FF2B5EF4-FFF2-40B4-BE49-F238E27FC236}">
                <a16:creationId xmlns:a16="http://schemas.microsoft.com/office/drawing/2014/main" id="{1454DC41-68EB-4CC0-B2CB-9A6A03EDA1A2}"/>
              </a:ext>
            </a:extLst>
          </p:cNvPr>
          <p:cNvSpPr>
            <a:spLocks noGrp="1"/>
          </p:cNvSpPr>
          <p:nvPr>
            <p:ph type="body" idx="1"/>
          </p:nvPr>
        </p:nvSpPr>
        <p:spPr>
          <a:xfrm>
            <a:off x="685800" y="1885950"/>
            <a:ext cx="7772400" cy="1125537"/>
          </a:xfrm>
        </p:spPr>
        <p:txBody>
          <a:bodyPr/>
          <a:lstStyle/>
          <a:p>
            <a:r>
              <a:rPr lang="en-US" dirty="0"/>
              <a:t> </a:t>
            </a:r>
          </a:p>
        </p:txBody>
      </p:sp>
    </p:spTree>
    <p:extLst>
      <p:ext uri="{BB962C8B-B14F-4D97-AF65-F5344CB8AC3E}">
        <p14:creationId xmlns:p14="http://schemas.microsoft.com/office/powerpoint/2010/main" val="1591610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4D069-DF2C-47D0-B459-100D3097C74B}"/>
              </a:ext>
            </a:extLst>
          </p:cNvPr>
          <p:cNvSpPr>
            <a:spLocks noGrp="1"/>
          </p:cNvSpPr>
          <p:nvPr>
            <p:ph type="title"/>
          </p:nvPr>
        </p:nvSpPr>
        <p:spPr/>
        <p:txBody>
          <a:bodyPr>
            <a:normAutofit/>
          </a:bodyPr>
          <a:lstStyle/>
          <a:p>
            <a:r>
              <a:rPr lang="en-US" sz="2400" dirty="0"/>
              <a:t>Recall Network Effects From </a:t>
            </a:r>
            <a:r>
              <a:rPr lang="en-US" sz="2400" i="1" dirty="0"/>
              <a:t>Microsoft </a:t>
            </a:r>
            <a:r>
              <a:rPr lang="en-US" sz="2400" dirty="0"/>
              <a:t>Case</a:t>
            </a:r>
          </a:p>
        </p:txBody>
      </p:sp>
      <p:sp>
        <p:nvSpPr>
          <p:cNvPr id="3" name="Content Placeholder 2">
            <a:extLst>
              <a:ext uri="{FF2B5EF4-FFF2-40B4-BE49-F238E27FC236}">
                <a16:creationId xmlns:a16="http://schemas.microsoft.com/office/drawing/2014/main" id="{62CAF7AC-1E9E-4AF6-AFE7-97E230566B22}"/>
              </a:ext>
            </a:extLst>
          </p:cNvPr>
          <p:cNvSpPr>
            <a:spLocks noGrp="1"/>
          </p:cNvSpPr>
          <p:nvPr>
            <p:ph idx="1"/>
          </p:nvPr>
        </p:nvSpPr>
        <p:spPr/>
        <p:txBody>
          <a:bodyPr>
            <a:normAutofit fontScale="55000" lnSpcReduction="20000"/>
          </a:bodyPr>
          <a:lstStyle/>
          <a:p>
            <a:r>
              <a:rPr lang="en-US" dirty="0">
                <a:solidFill>
                  <a:srgbClr val="C00000"/>
                </a:solidFill>
              </a:rPr>
              <a:t>Direct Network Effects</a:t>
            </a:r>
            <a:r>
              <a:rPr lang="en-US" dirty="0"/>
              <a:t>: Consumer value of product increases when more consumers use the product</a:t>
            </a:r>
          </a:p>
          <a:p>
            <a:pPr lvl="1"/>
            <a:r>
              <a:rPr lang="en-US" dirty="0"/>
              <a:t>Communication systems as classic example (telephones; social media)</a:t>
            </a:r>
          </a:p>
          <a:p>
            <a:pPr lvl="1"/>
            <a:r>
              <a:rPr lang="en-US" dirty="0"/>
              <a:t>Can occur where consumers teach each other</a:t>
            </a:r>
          </a:p>
          <a:p>
            <a:pPr lvl="1"/>
            <a:r>
              <a:rPr lang="en-US" dirty="0"/>
              <a:t>True for many products for “conformist” consumers</a:t>
            </a:r>
            <a:br>
              <a:rPr lang="en-US" dirty="0"/>
            </a:br>
            <a:endParaRPr lang="en-US" dirty="0"/>
          </a:p>
          <a:p>
            <a:r>
              <a:rPr lang="en-US" dirty="0">
                <a:solidFill>
                  <a:srgbClr val="C00000"/>
                </a:solidFill>
              </a:rPr>
              <a:t>Indirect Network Effects in Two-Sided “Platform” Markets </a:t>
            </a:r>
          </a:p>
          <a:p>
            <a:pPr lvl="1"/>
            <a:r>
              <a:rPr lang="en-US" dirty="0"/>
              <a:t>Firm earns revenue streams from customers on two-sides of a network market Example 1: Newspaper sells ads to advertisers, who value more readers who buy subscriptions; and vice versa</a:t>
            </a:r>
          </a:p>
          <a:p>
            <a:pPr lvl="1"/>
            <a:r>
              <a:rPr lang="en-US" dirty="0"/>
              <a:t>Example 2: Operating system with many Applications attracts more Users; More Applications are written for OS with more Users</a:t>
            </a:r>
          </a:p>
          <a:p>
            <a:pPr lvl="1"/>
            <a:r>
              <a:rPr lang="en-US" b="1" dirty="0">
                <a:solidFill>
                  <a:srgbClr val="C00000"/>
                </a:solidFill>
              </a:rPr>
              <a:t>Example 3: Credit card networks with more card users attract more Merchants; Acceptance of card brand by more Merchants attracts more card users</a:t>
            </a:r>
          </a:p>
        </p:txBody>
      </p:sp>
    </p:spTree>
    <p:extLst>
      <p:ext uri="{BB962C8B-B14F-4D97-AF65-F5344CB8AC3E}">
        <p14:creationId xmlns:p14="http://schemas.microsoft.com/office/powerpoint/2010/main" val="2818738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6C3DD-260B-4F04-9F2E-A3432EE2B11C}"/>
              </a:ext>
            </a:extLst>
          </p:cNvPr>
          <p:cNvSpPr>
            <a:spLocks noGrp="1"/>
          </p:cNvSpPr>
          <p:nvPr>
            <p:ph type="title"/>
          </p:nvPr>
        </p:nvSpPr>
        <p:spPr/>
        <p:txBody>
          <a:bodyPr>
            <a:normAutofit/>
          </a:bodyPr>
          <a:lstStyle/>
          <a:p>
            <a:r>
              <a:rPr lang="en-US" sz="2400" dirty="0"/>
              <a:t>Pricing Incentives in a 2-Sided Market </a:t>
            </a:r>
          </a:p>
        </p:txBody>
      </p:sp>
      <p:sp>
        <p:nvSpPr>
          <p:cNvPr id="3" name="Content Placeholder 2">
            <a:extLst>
              <a:ext uri="{FF2B5EF4-FFF2-40B4-BE49-F238E27FC236}">
                <a16:creationId xmlns:a16="http://schemas.microsoft.com/office/drawing/2014/main" id="{20635B1C-298E-4A8E-B0CE-D1E90C6B4F74}"/>
              </a:ext>
            </a:extLst>
          </p:cNvPr>
          <p:cNvSpPr>
            <a:spLocks noGrp="1"/>
          </p:cNvSpPr>
          <p:nvPr>
            <p:ph idx="1"/>
          </p:nvPr>
        </p:nvSpPr>
        <p:spPr>
          <a:xfrm>
            <a:off x="430619" y="971550"/>
            <a:ext cx="8229600" cy="3886200"/>
          </a:xfrm>
        </p:spPr>
        <p:txBody>
          <a:bodyPr>
            <a:normAutofit lnSpcReduction="10000"/>
          </a:bodyPr>
          <a:lstStyle/>
          <a:p>
            <a:r>
              <a:rPr lang="en-US" sz="1800" dirty="0"/>
              <a:t>If a firm has market power on both sides, it will take indirect network effects into account in setting prices.   </a:t>
            </a:r>
          </a:p>
          <a:p>
            <a:r>
              <a:rPr lang="en-US" sz="1800" dirty="0">
                <a:solidFill>
                  <a:srgbClr val="C00000"/>
                </a:solidFill>
              </a:rPr>
              <a:t>If it has less market power (or otherwise faces more elastic demand) on one side, it will tend to price lower on that side</a:t>
            </a:r>
          </a:p>
          <a:p>
            <a:pPr lvl="1"/>
            <a:r>
              <a:rPr lang="en-US" sz="1600" dirty="0"/>
              <a:t>Price might even be zero or negative </a:t>
            </a:r>
          </a:p>
          <a:p>
            <a:pPr lvl="1"/>
            <a:r>
              <a:rPr lang="en-US" sz="1600" dirty="0"/>
              <a:t>Price also lower if IFN are much stronger in that direction</a:t>
            </a:r>
          </a:p>
          <a:p>
            <a:r>
              <a:rPr lang="en-US" sz="1800" dirty="0">
                <a:solidFill>
                  <a:srgbClr val="C00000"/>
                </a:solidFill>
              </a:rPr>
              <a:t>Newspaper example </a:t>
            </a:r>
          </a:p>
          <a:p>
            <a:pPr lvl="1"/>
            <a:r>
              <a:rPr lang="en-US" sz="1600" dirty="0"/>
              <a:t>Suppose newspaper readers have very elastic demand for the newspaper because they can obtain news from television.</a:t>
            </a:r>
          </a:p>
          <a:p>
            <a:pPr lvl="1"/>
            <a:r>
              <a:rPr lang="en-US" sz="1600" dirty="0"/>
              <a:t>But suppose local advertisers have no other way to reach those target consumers</a:t>
            </a:r>
          </a:p>
          <a:p>
            <a:pPr lvl="1"/>
            <a:r>
              <a:rPr lang="en-US" sz="1600" dirty="0"/>
              <a:t>Then newspaper will price subscriptions very low or even free and earn most/all revenue from advertisers.  </a:t>
            </a:r>
          </a:p>
          <a:p>
            <a:r>
              <a:rPr lang="en-US" sz="1800" dirty="0"/>
              <a:t>Search engine is free to users, but gains advertising revenue and gains value from the data harvested </a:t>
            </a:r>
          </a:p>
        </p:txBody>
      </p:sp>
    </p:spTree>
    <p:extLst>
      <p:ext uri="{BB962C8B-B14F-4D97-AF65-F5344CB8AC3E}">
        <p14:creationId xmlns:p14="http://schemas.microsoft.com/office/powerpoint/2010/main" val="2467024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3753A-92E0-4E12-94CE-4FEB0C72FA9A}"/>
              </a:ext>
            </a:extLst>
          </p:cNvPr>
          <p:cNvSpPr>
            <a:spLocks noGrp="1"/>
          </p:cNvSpPr>
          <p:nvPr>
            <p:ph type="title"/>
          </p:nvPr>
        </p:nvSpPr>
        <p:spPr>
          <a:xfrm>
            <a:off x="228600" y="0"/>
            <a:ext cx="8229600" cy="857250"/>
          </a:xfrm>
        </p:spPr>
        <p:txBody>
          <a:bodyPr>
            <a:normAutofit/>
          </a:bodyPr>
          <a:lstStyle/>
          <a:p>
            <a:r>
              <a:rPr lang="en-US" dirty="0"/>
              <a:t>MFN Flavors</a:t>
            </a:r>
          </a:p>
        </p:txBody>
      </p:sp>
      <p:sp>
        <p:nvSpPr>
          <p:cNvPr id="3" name="Content Placeholder 2">
            <a:extLst>
              <a:ext uri="{FF2B5EF4-FFF2-40B4-BE49-F238E27FC236}">
                <a16:creationId xmlns:a16="http://schemas.microsoft.com/office/drawing/2014/main" id="{DECEDEA5-9463-4D9C-90CD-22B911C49F2E}"/>
              </a:ext>
            </a:extLst>
          </p:cNvPr>
          <p:cNvSpPr>
            <a:spLocks noGrp="1"/>
          </p:cNvSpPr>
          <p:nvPr>
            <p:ph idx="1"/>
          </p:nvPr>
        </p:nvSpPr>
        <p:spPr>
          <a:xfrm>
            <a:off x="381001" y="727937"/>
            <a:ext cx="8258629" cy="4146550"/>
          </a:xfrm>
        </p:spPr>
        <p:txBody>
          <a:bodyPr>
            <a:normAutofit/>
          </a:bodyPr>
          <a:lstStyle/>
          <a:p>
            <a:r>
              <a:rPr lang="en-US" sz="1600" dirty="0"/>
              <a:t>Most-favored Customer (</a:t>
            </a:r>
            <a:r>
              <a:rPr lang="en-US" sz="1600" dirty="0" err="1"/>
              <a:t>MFC</a:t>
            </a:r>
            <a:r>
              <a:rPr lang="en-US" sz="1600" dirty="0"/>
              <a:t>)</a:t>
            </a:r>
          </a:p>
          <a:p>
            <a:pPr lvl="1"/>
            <a:r>
              <a:rPr lang="en-US" sz="1400" dirty="0"/>
              <a:t>Seller promises buyer that it will not receive a disadvantageous price, or perhaps other terms, </a:t>
            </a:r>
            <a:br>
              <a:rPr lang="en-US" sz="1400" dirty="0"/>
            </a:br>
            <a:r>
              <a:rPr lang="en-US" sz="1400" dirty="0"/>
              <a:t>relative to other buyers.  </a:t>
            </a:r>
          </a:p>
          <a:p>
            <a:pPr lvl="1"/>
            <a:r>
              <a:rPr lang="en-US" sz="1400" dirty="0"/>
              <a:t>In principle, promises the buyer the lowest price offered</a:t>
            </a:r>
          </a:p>
          <a:p>
            <a:pPr lvl="1"/>
            <a:r>
              <a:rPr lang="en-US" sz="1400" dirty="0" err="1"/>
              <a:t>MFC</a:t>
            </a:r>
            <a:r>
              <a:rPr lang="en-US" sz="1400" dirty="0"/>
              <a:t>-plus: Seller promises the buyer that others will pay </a:t>
            </a:r>
            <a:r>
              <a:rPr lang="en-US" sz="1400" i="1" dirty="0"/>
              <a:t>strictly more </a:t>
            </a:r>
            <a:r>
              <a:rPr lang="en-US" sz="1400" dirty="0"/>
              <a:t>for the product</a:t>
            </a:r>
          </a:p>
          <a:p>
            <a:r>
              <a:rPr lang="en-US" sz="1600" dirty="0"/>
              <a:t>Most favored Supplier (MFS)</a:t>
            </a:r>
          </a:p>
          <a:p>
            <a:pPr lvl="1"/>
            <a:r>
              <a:rPr lang="en-US" sz="1400" dirty="0"/>
              <a:t>Buyer promises seller that it will pay at least as high a price to the seller as it pays others</a:t>
            </a:r>
          </a:p>
          <a:p>
            <a:pPr lvl="1"/>
            <a:r>
              <a:rPr lang="en-US" sz="1400" dirty="0"/>
              <a:t>In principle, promises the seller the highest price offered</a:t>
            </a:r>
          </a:p>
          <a:p>
            <a:r>
              <a:rPr lang="en-US" sz="1600" dirty="0"/>
              <a:t>Retail MFN</a:t>
            </a:r>
          </a:p>
          <a:p>
            <a:pPr lvl="1"/>
            <a:r>
              <a:rPr lang="en-US" sz="1400" dirty="0"/>
              <a:t>Retailer promise a wholesale seller that retailer will not charge retailer’s customers a higher price </a:t>
            </a:r>
            <a:br>
              <a:rPr lang="en-US" sz="1400" dirty="0"/>
            </a:br>
            <a:r>
              <a:rPr lang="en-US" sz="1400" dirty="0"/>
              <a:t>(or offer inferior terms) for the seller’s product</a:t>
            </a:r>
          </a:p>
          <a:p>
            <a:pPr lvl="2"/>
            <a:r>
              <a:rPr lang="en-US" sz="1200" dirty="0"/>
              <a:t>Recall: Apple eBooks case </a:t>
            </a:r>
            <a:endParaRPr lang="en-US" sz="1000" dirty="0"/>
          </a:p>
          <a:p>
            <a:pPr lvl="1"/>
            <a:r>
              <a:rPr lang="en-US" sz="1600" dirty="0"/>
              <a:t>Retail MFN-plus: retailer promises to charge a higher price for rivals’ products</a:t>
            </a:r>
          </a:p>
          <a:p>
            <a:pPr lvl="2"/>
            <a:r>
              <a:rPr lang="en-US" sz="1200" dirty="0"/>
              <a:t>Recall: Eaton required OEMs to charge more for </a:t>
            </a:r>
            <a:r>
              <a:rPr lang="en-US" sz="1200" dirty="0" err="1"/>
              <a:t>ZF</a:t>
            </a:r>
            <a:r>
              <a:rPr lang="en-US" sz="1200" dirty="0"/>
              <a:t> Meritor transmissions </a:t>
            </a:r>
            <a:r>
              <a:rPr lang="en-US" sz="1200" i="1" dirty="0"/>
              <a:t>(Meritor)</a:t>
            </a:r>
          </a:p>
          <a:p>
            <a:endParaRPr lang="en-US" sz="1600" dirty="0"/>
          </a:p>
          <a:p>
            <a:endParaRPr lang="en-US" sz="1600" dirty="0"/>
          </a:p>
        </p:txBody>
      </p:sp>
      <p:sp>
        <p:nvSpPr>
          <p:cNvPr id="4" name="Footer Placeholder 3">
            <a:extLst>
              <a:ext uri="{FF2B5EF4-FFF2-40B4-BE49-F238E27FC236}">
                <a16:creationId xmlns:a16="http://schemas.microsoft.com/office/drawing/2014/main" id="{C9C1BBE0-F2CE-4170-BAA9-F78E063488E8}"/>
              </a:ext>
            </a:extLst>
          </p:cNvPr>
          <p:cNvSpPr>
            <a:spLocks noGrp="1"/>
          </p:cNvSpPr>
          <p:nvPr>
            <p:ph type="ftr" sz="quarter" idx="11"/>
          </p:nvPr>
        </p:nvSpPr>
        <p:spPr/>
        <p:txBody>
          <a:bodyPr/>
          <a:lstStyle/>
          <a:p>
            <a:r>
              <a:rPr lang="en-US"/>
              <a:t> </a:t>
            </a:r>
          </a:p>
        </p:txBody>
      </p:sp>
    </p:spTree>
    <p:extLst>
      <p:ext uri="{BB962C8B-B14F-4D97-AF65-F5344CB8AC3E}">
        <p14:creationId xmlns:p14="http://schemas.microsoft.com/office/powerpoint/2010/main" val="2515284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9236F-D704-4F3D-8D68-DBF61AABAAF3}"/>
              </a:ext>
            </a:extLst>
          </p:cNvPr>
          <p:cNvSpPr>
            <a:spLocks noGrp="1"/>
          </p:cNvSpPr>
          <p:nvPr>
            <p:ph type="title"/>
          </p:nvPr>
        </p:nvSpPr>
        <p:spPr/>
        <p:txBody>
          <a:bodyPr>
            <a:normAutofit/>
          </a:bodyPr>
          <a:lstStyle/>
          <a:p>
            <a:r>
              <a:rPr lang="en-US" sz="2400" dirty="0"/>
              <a:t>Amex Pricing and Anti-steering Rule: Backgroun</a:t>
            </a:r>
            <a:r>
              <a:rPr lang="en-US" dirty="0"/>
              <a:t>d</a:t>
            </a:r>
            <a:endParaRPr lang="en-US" sz="2400" dirty="0"/>
          </a:p>
        </p:txBody>
      </p:sp>
      <p:sp>
        <p:nvSpPr>
          <p:cNvPr id="3" name="Content Placeholder 2">
            <a:extLst>
              <a:ext uri="{FF2B5EF4-FFF2-40B4-BE49-F238E27FC236}">
                <a16:creationId xmlns:a16="http://schemas.microsoft.com/office/drawing/2014/main" id="{4BC6C005-9DF1-4F33-9033-C47ADEA2B8C4}"/>
              </a:ext>
            </a:extLst>
          </p:cNvPr>
          <p:cNvSpPr>
            <a:spLocks noGrp="1"/>
          </p:cNvSpPr>
          <p:nvPr>
            <p:ph idx="1"/>
          </p:nvPr>
        </p:nvSpPr>
        <p:spPr>
          <a:xfrm>
            <a:off x="304800" y="993775"/>
            <a:ext cx="6705600" cy="3943350"/>
          </a:xfrm>
        </p:spPr>
        <p:txBody>
          <a:bodyPr>
            <a:normAutofit lnSpcReduction="10000"/>
          </a:bodyPr>
          <a:lstStyle/>
          <a:p>
            <a:r>
              <a:rPr lang="en-US" sz="1800" dirty="0"/>
              <a:t>Networks charge fees to merchants when consumers use cards</a:t>
            </a:r>
          </a:p>
          <a:p>
            <a:r>
              <a:rPr lang="en-US" sz="1800" dirty="0"/>
              <a:t>Merchant Fees during conduct period (2000 – 2010)</a:t>
            </a:r>
          </a:p>
          <a:p>
            <a:pPr lvl="1"/>
            <a:r>
              <a:rPr lang="en-US" sz="1400" dirty="0"/>
              <a:t>Amex fee ~ 2.5%</a:t>
            </a:r>
          </a:p>
          <a:p>
            <a:pPr lvl="1"/>
            <a:r>
              <a:rPr lang="en-US" sz="1400" dirty="0"/>
              <a:t>Visa/MasterCard fees ~1.75-2% </a:t>
            </a:r>
          </a:p>
          <a:p>
            <a:pPr lvl="1"/>
            <a:r>
              <a:rPr lang="en-US" sz="1400" dirty="0"/>
              <a:t>Discover Card fee ~1.25=1.5%</a:t>
            </a:r>
          </a:p>
          <a:p>
            <a:r>
              <a:rPr lang="en-US" sz="1800" dirty="0">
                <a:solidFill>
                  <a:srgbClr val="C00000"/>
                </a:solidFill>
              </a:rPr>
              <a:t>Amex prohibits merchant steering to other cards</a:t>
            </a:r>
          </a:p>
          <a:p>
            <a:pPr lvl="1"/>
            <a:r>
              <a:rPr lang="en-US" sz="1600" dirty="0"/>
              <a:t>Many shoppers carry and use multiple card brands (Visa, MC, Amex)</a:t>
            </a:r>
          </a:p>
          <a:p>
            <a:pPr lvl="1"/>
            <a:r>
              <a:rPr lang="en-US" sz="1600" dirty="0">
                <a:solidFill>
                  <a:srgbClr val="C00000"/>
                </a:solidFill>
              </a:rPr>
              <a:t>Since Amex charges merchant a higher fee than does V/MC, merchant </a:t>
            </a:r>
            <a:br>
              <a:rPr lang="en-US" sz="1600" dirty="0">
                <a:solidFill>
                  <a:srgbClr val="C00000"/>
                </a:solidFill>
              </a:rPr>
            </a:br>
            <a:r>
              <a:rPr lang="en-US" sz="1600" dirty="0">
                <a:solidFill>
                  <a:srgbClr val="C00000"/>
                </a:solidFill>
              </a:rPr>
              <a:t>has the incentive to ask shopper to use the cheaper card, or debit/cash/checks</a:t>
            </a:r>
          </a:p>
          <a:p>
            <a:pPr lvl="1"/>
            <a:r>
              <a:rPr lang="en-US" sz="1600" dirty="0"/>
              <a:t>But, Amex prevents this “steering” by contract</a:t>
            </a:r>
          </a:p>
          <a:p>
            <a:r>
              <a:rPr lang="en-US" sz="1800" dirty="0"/>
              <a:t>Amex then shares a portion of the higher fees with its </a:t>
            </a:r>
            <a:br>
              <a:rPr lang="en-US" sz="1800" dirty="0"/>
            </a:br>
            <a:r>
              <a:rPr lang="en-US" sz="1800" dirty="0"/>
              <a:t>cardholders, particularly wealthy cardholders who use the card more often. </a:t>
            </a:r>
          </a:p>
          <a:p>
            <a:pPr lvl="1"/>
            <a:endParaRPr lang="en-US" sz="1600" dirty="0">
              <a:solidFill>
                <a:srgbClr val="C00000"/>
              </a:solidFill>
            </a:endParaRPr>
          </a:p>
          <a:p>
            <a:endParaRPr lang="en-US" sz="1800" dirty="0">
              <a:solidFill>
                <a:srgbClr val="C00000"/>
              </a:solidFill>
            </a:endParaRPr>
          </a:p>
        </p:txBody>
      </p:sp>
      <p:sp>
        <p:nvSpPr>
          <p:cNvPr id="4" name="TextBox 3">
            <a:extLst>
              <a:ext uri="{FF2B5EF4-FFF2-40B4-BE49-F238E27FC236}">
                <a16:creationId xmlns:a16="http://schemas.microsoft.com/office/drawing/2014/main" id="{3E548099-2888-4F76-AA2A-9A074077FC6B}"/>
              </a:ext>
            </a:extLst>
          </p:cNvPr>
          <p:cNvSpPr txBox="1"/>
          <p:nvPr/>
        </p:nvSpPr>
        <p:spPr>
          <a:xfrm>
            <a:off x="6764965" y="3105150"/>
            <a:ext cx="2167270" cy="1384995"/>
          </a:xfrm>
          <a:prstGeom prst="rect">
            <a:avLst/>
          </a:prstGeom>
          <a:solidFill>
            <a:srgbClr val="FFFF00"/>
          </a:solidFill>
          <a:ln w="38100">
            <a:solidFill>
              <a:srgbClr val="0070C0"/>
            </a:solidFill>
          </a:ln>
        </p:spPr>
        <p:txBody>
          <a:bodyPr wrap="square" rtlCol="0">
            <a:spAutoFit/>
          </a:bodyPr>
          <a:lstStyle/>
          <a:p>
            <a:r>
              <a:rPr lang="en-US" sz="1400" b="1" dirty="0">
                <a:solidFill>
                  <a:srgbClr val="0070C0"/>
                </a:solidFill>
              </a:rPr>
              <a:t>“Steering” might involve surcharging use of Amex card; asking for a different card; having a sign promoting another card; etc.</a:t>
            </a:r>
          </a:p>
        </p:txBody>
      </p:sp>
      <p:cxnSp>
        <p:nvCxnSpPr>
          <p:cNvPr id="5" name="Straight Arrow Connector 4">
            <a:extLst>
              <a:ext uri="{FF2B5EF4-FFF2-40B4-BE49-F238E27FC236}">
                <a16:creationId xmlns:a16="http://schemas.microsoft.com/office/drawing/2014/main" id="{72A2C84E-4F9B-42AB-A55C-17606400EED0}"/>
              </a:ext>
            </a:extLst>
          </p:cNvPr>
          <p:cNvCxnSpPr>
            <a:cxnSpLocks/>
          </p:cNvCxnSpPr>
          <p:nvPr/>
        </p:nvCxnSpPr>
        <p:spPr>
          <a:xfrm flipH="1">
            <a:off x="5715000" y="3645247"/>
            <a:ext cx="914400" cy="152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1274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06E16-4EA7-421F-9074-C4CD621D32E4}"/>
              </a:ext>
            </a:extLst>
          </p:cNvPr>
          <p:cNvSpPr>
            <a:spLocks noGrp="1"/>
          </p:cNvSpPr>
          <p:nvPr>
            <p:ph type="title"/>
          </p:nvPr>
        </p:nvSpPr>
        <p:spPr>
          <a:xfrm>
            <a:off x="381000" y="133350"/>
            <a:ext cx="8229600" cy="857250"/>
          </a:xfrm>
        </p:spPr>
        <p:txBody>
          <a:bodyPr>
            <a:normAutofit/>
          </a:bodyPr>
          <a:lstStyle/>
          <a:p>
            <a:r>
              <a:rPr lang="en-US" sz="2400" dirty="0"/>
              <a:t>Economic Analysis: Anti-steering Rules Raise Merchandise Prices</a:t>
            </a:r>
          </a:p>
        </p:txBody>
      </p:sp>
      <p:sp>
        <p:nvSpPr>
          <p:cNvPr id="3" name="Content Placeholder 2">
            <a:extLst>
              <a:ext uri="{FF2B5EF4-FFF2-40B4-BE49-F238E27FC236}">
                <a16:creationId xmlns:a16="http://schemas.microsoft.com/office/drawing/2014/main" id="{7FE214B6-1523-48E7-BF23-F652147ADABC}"/>
              </a:ext>
            </a:extLst>
          </p:cNvPr>
          <p:cNvSpPr>
            <a:spLocks noGrp="1"/>
          </p:cNvSpPr>
          <p:nvPr>
            <p:ph idx="1"/>
          </p:nvPr>
        </p:nvSpPr>
        <p:spPr>
          <a:xfrm>
            <a:off x="279548" y="841598"/>
            <a:ext cx="6426052" cy="4152900"/>
          </a:xfrm>
        </p:spPr>
        <p:txBody>
          <a:bodyPr>
            <a:normAutofit/>
          </a:bodyPr>
          <a:lstStyle/>
          <a:p>
            <a:r>
              <a:rPr lang="en-US" sz="1600" dirty="0">
                <a:solidFill>
                  <a:srgbClr val="C00000"/>
                </a:solidFill>
              </a:rPr>
              <a:t>Amex steering prohibition disincentives price competition among card networks</a:t>
            </a:r>
          </a:p>
          <a:p>
            <a:pPr lvl="1"/>
            <a:r>
              <a:rPr lang="en-US" sz="1400" dirty="0"/>
              <a:t>If reduce fee, merchant cannot encourage incremental use of your card, so only possible impact would be picking up additional merchants</a:t>
            </a:r>
          </a:p>
          <a:p>
            <a:pPr lvl="1"/>
            <a:r>
              <a:rPr lang="en-US" sz="1400" dirty="0"/>
              <a:t>If raise fee, merchant cannot steer consumers away from your card</a:t>
            </a:r>
          </a:p>
          <a:p>
            <a:r>
              <a:rPr lang="en-US" sz="1600" dirty="0">
                <a:solidFill>
                  <a:srgbClr val="C00000"/>
                </a:solidFill>
              </a:rPr>
              <a:t>Steering prohibition encourages merchant fee increases because of “spillover effects”</a:t>
            </a:r>
          </a:p>
          <a:p>
            <a:pPr lvl="1"/>
            <a:r>
              <a:rPr lang="en-US" sz="1400" dirty="0"/>
              <a:t>Since merchant cannot surcharge, its only possible response to a higher fee </a:t>
            </a:r>
            <a:br>
              <a:rPr lang="en-US" sz="1400" dirty="0"/>
            </a:br>
            <a:r>
              <a:rPr lang="en-US" sz="1400" dirty="0"/>
              <a:t>is to raise the price of merchandise</a:t>
            </a:r>
          </a:p>
          <a:p>
            <a:pPr lvl="1"/>
            <a:r>
              <a:rPr lang="en-US" sz="1400" dirty="0"/>
              <a:t>But the card that raised price only bears a fraction of the lost volume </a:t>
            </a:r>
          </a:p>
          <a:p>
            <a:pPr lvl="1"/>
            <a:r>
              <a:rPr lang="en-US" sz="1400" dirty="0"/>
              <a:t>This “spillover effect” incentivizes greater fee increases</a:t>
            </a:r>
          </a:p>
          <a:p>
            <a:r>
              <a:rPr lang="en-US" sz="1600" dirty="0"/>
              <a:t>Fact that Visa and MasterCard also had </a:t>
            </a:r>
            <a:r>
              <a:rPr lang="en-US" sz="1600" dirty="0">
                <a:solidFill>
                  <a:srgbClr val="C00000"/>
                </a:solidFill>
              </a:rPr>
              <a:t>parallel </a:t>
            </a:r>
            <a:r>
              <a:rPr lang="en-US" sz="1600" dirty="0" err="1">
                <a:solidFill>
                  <a:srgbClr val="C00000"/>
                </a:solidFill>
              </a:rPr>
              <a:t>antisteering</a:t>
            </a:r>
            <a:r>
              <a:rPr lang="en-US" sz="1600" dirty="0">
                <a:solidFill>
                  <a:srgbClr val="C00000"/>
                </a:solidFill>
              </a:rPr>
              <a:t> rules </a:t>
            </a:r>
            <a:r>
              <a:rPr lang="en-US" sz="1600" dirty="0"/>
              <a:t>exacerbates the spillover effect and impact for fee increases</a:t>
            </a:r>
            <a:endParaRPr lang="en-US" sz="1200" dirty="0"/>
          </a:p>
          <a:p>
            <a:pPr marL="457200" lvl="1" indent="0">
              <a:buNone/>
            </a:pPr>
            <a:endParaRPr lang="en-US" sz="1400" dirty="0"/>
          </a:p>
          <a:p>
            <a:pPr marL="0" indent="0">
              <a:buNone/>
            </a:pPr>
            <a:endParaRPr lang="en-US" sz="1600" dirty="0"/>
          </a:p>
          <a:p>
            <a:pPr lvl="1"/>
            <a:endParaRPr lang="en-US" sz="1400" dirty="0"/>
          </a:p>
          <a:p>
            <a:endParaRPr lang="en-US" sz="1600" dirty="0"/>
          </a:p>
          <a:p>
            <a:pPr lvl="1"/>
            <a:endParaRPr lang="en-US" sz="1400" dirty="0"/>
          </a:p>
        </p:txBody>
      </p:sp>
      <p:sp>
        <p:nvSpPr>
          <p:cNvPr id="4" name="TextBox 3">
            <a:extLst>
              <a:ext uri="{FF2B5EF4-FFF2-40B4-BE49-F238E27FC236}">
                <a16:creationId xmlns:a16="http://schemas.microsoft.com/office/drawing/2014/main" id="{1BCE2FBE-0174-42D4-A5C5-70DC494895ED}"/>
              </a:ext>
            </a:extLst>
          </p:cNvPr>
          <p:cNvSpPr txBox="1"/>
          <p:nvPr/>
        </p:nvSpPr>
        <p:spPr>
          <a:xfrm>
            <a:off x="6963440" y="3840599"/>
            <a:ext cx="1905000" cy="1169551"/>
          </a:xfrm>
          <a:prstGeom prst="rect">
            <a:avLst/>
          </a:prstGeom>
          <a:noFill/>
          <a:ln w="38100">
            <a:solidFill>
              <a:srgbClr val="0070C0"/>
            </a:solidFill>
          </a:ln>
        </p:spPr>
        <p:txBody>
          <a:bodyPr wrap="square" rtlCol="0">
            <a:spAutoFit/>
          </a:bodyPr>
          <a:lstStyle/>
          <a:p>
            <a:r>
              <a:rPr lang="en-US" sz="1400" b="1">
                <a:solidFill>
                  <a:srgbClr val="0070C0"/>
                </a:solidFill>
              </a:rPr>
              <a:t>DOJ &amp; States failed to include this “parallel” impact in their litigation. Litigation error!</a:t>
            </a:r>
            <a:endParaRPr lang="en-US" sz="1400" b="1" dirty="0">
              <a:solidFill>
                <a:srgbClr val="0070C0"/>
              </a:solidFill>
            </a:endParaRPr>
          </a:p>
        </p:txBody>
      </p:sp>
      <p:cxnSp>
        <p:nvCxnSpPr>
          <p:cNvPr id="5" name="Straight Arrow Connector 4">
            <a:extLst>
              <a:ext uri="{FF2B5EF4-FFF2-40B4-BE49-F238E27FC236}">
                <a16:creationId xmlns:a16="http://schemas.microsoft.com/office/drawing/2014/main" id="{BB1C724D-0B99-43AC-AFD4-71D9F3213F09}"/>
              </a:ext>
            </a:extLst>
          </p:cNvPr>
          <p:cNvCxnSpPr>
            <a:cxnSpLocks/>
          </p:cNvCxnSpPr>
          <p:nvPr/>
        </p:nvCxnSpPr>
        <p:spPr>
          <a:xfrm flipH="1" flipV="1">
            <a:off x="6195238" y="4171950"/>
            <a:ext cx="586562" cy="1299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9DAFA46-7140-4BDB-8A28-637C6246020E}"/>
              </a:ext>
            </a:extLst>
          </p:cNvPr>
          <p:cNvSpPr txBox="1"/>
          <p:nvPr/>
        </p:nvSpPr>
        <p:spPr>
          <a:xfrm>
            <a:off x="6849140" y="1809750"/>
            <a:ext cx="2217774" cy="1600438"/>
          </a:xfrm>
          <a:prstGeom prst="rect">
            <a:avLst/>
          </a:prstGeom>
          <a:noFill/>
          <a:ln w="38100">
            <a:solidFill>
              <a:srgbClr val="0070C0"/>
            </a:solidFill>
          </a:ln>
        </p:spPr>
        <p:txBody>
          <a:bodyPr wrap="square" rtlCol="0">
            <a:spAutoFit/>
          </a:bodyPr>
          <a:lstStyle/>
          <a:p>
            <a:r>
              <a:rPr lang="en-US" sz="1400" b="1" dirty="0">
                <a:solidFill>
                  <a:srgbClr val="0070C0"/>
                </a:solidFill>
              </a:rPr>
              <a:t>If Amex raises fee by $1 on $100 ticket but Amex accts for only 25% of sales, then store would have to raise price uniformly by $0.25 for full recovery</a:t>
            </a:r>
          </a:p>
        </p:txBody>
      </p:sp>
      <p:cxnSp>
        <p:nvCxnSpPr>
          <p:cNvPr id="9" name="Straight Arrow Connector 8">
            <a:extLst>
              <a:ext uri="{FF2B5EF4-FFF2-40B4-BE49-F238E27FC236}">
                <a16:creationId xmlns:a16="http://schemas.microsoft.com/office/drawing/2014/main" id="{7C242F15-5A5B-4594-9098-FD2401EFA020}"/>
              </a:ext>
            </a:extLst>
          </p:cNvPr>
          <p:cNvCxnSpPr>
            <a:cxnSpLocks/>
          </p:cNvCxnSpPr>
          <p:nvPr/>
        </p:nvCxnSpPr>
        <p:spPr>
          <a:xfrm flipH="1">
            <a:off x="6042838" y="2869774"/>
            <a:ext cx="662762" cy="2455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8C4C365-68D6-4101-9285-58DB0EC7591E}"/>
              </a:ext>
            </a:extLst>
          </p:cNvPr>
          <p:cNvSpPr txBox="1"/>
          <p:nvPr/>
        </p:nvSpPr>
        <p:spPr>
          <a:xfrm>
            <a:off x="6806608" y="807943"/>
            <a:ext cx="1499191" cy="523220"/>
          </a:xfrm>
          <a:prstGeom prst="rect">
            <a:avLst/>
          </a:prstGeom>
          <a:solidFill>
            <a:srgbClr val="FFFF00"/>
          </a:solidFill>
          <a:ln w="38100">
            <a:solidFill>
              <a:srgbClr val="0070C0"/>
            </a:solidFill>
          </a:ln>
        </p:spPr>
        <p:txBody>
          <a:bodyPr wrap="square" rtlCol="0">
            <a:spAutoFit/>
          </a:bodyPr>
          <a:lstStyle/>
          <a:p>
            <a:r>
              <a:rPr lang="en-US" sz="1400" b="1" dirty="0">
                <a:solidFill>
                  <a:srgbClr val="0070C0"/>
                </a:solidFill>
              </a:rPr>
              <a:t>See </a:t>
            </a:r>
            <a:r>
              <a:rPr lang="en-US" sz="1400" b="1" i="1" dirty="0">
                <a:solidFill>
                  <a:srgbClr val="0070C0"/>
                </a:solidFill>
              </a:rPr>
              <a:t>Salty Snacks </a:t>
            </a:r>
            <a:r>
              <a:rPr lang="en-US" sz="1400" b="1" dirty="0">
                <a:solidFill>
                  <a:srgbClr val="0070C0"/>
                </a:solidFill>
              </a:rPr>
              <a:t>problem</a:t>
            </a:r>
          </a:p>
        </p:txBody>
      </p:sp>
    </p:spTree>
    <p:extLst>
      <p:ext uri="{BB962C8B-B14F-4D97-AF65-F5344CB8AC3E}">
        <p14:creationId xmlns:p14="http://schemas.microsoft.com/office/powerpoint/2010/main" val="1068395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83E8B-A9CC-402C-91EA-50F65C7309B2}"/>
              </a:ext>
            </a:extLst>
          </p:cNvPr>
          <p:cNvSpPr>
            <a:spLocks noGrp="1"/>
          </p:cNvSpPr>
          <p:nvPr>
            <p:ph type="title"/>
          </p:nvPr>
        </p:nvSpPr>
        <p:spPr>
          <a:xfrm>
            <a:off x="560070" y="1"/>
            <a:ext cx="8279130" cy="994172"/>
          </a:xfrm>
        </p:spPr>
        <p:txBody>
          <a:bodyPr>
            <a:normAutofit/>
          </a:bodyPr>
          <a:lstStyle/>
          <a:p>
            <a:r>
              <a:rPr lang="en-US" sz="2400" dirty="0"/>
              <a:t>Bottom Line: </a:t>
            </a:r>
            <a:r>
              <a:rPr lang="en-US" dirty="0"/>
              <a:t>Effects on </a:t>
            </a:r>
            <a:r>
              <a:rPr lang="en-US" sz="2400" dirty="0"/>
              <a:t>AmEx Card Users vs Others</a:t>
            </a:r>
          </a:p>
        </p:txBody>
      </p:sp>
      <p:sp>
        <p:nvSpPr>
          <p:cNvPr id="3" name="Content Placeholder 2">
            <a:extLst>
              <a:ext uri="{FF2B5EF4-FFF2-40B4-BE49-F238E27FC236}">
                <a16:creationId xmlns:a16="http://schemas.microsoft.com/office/drawing/2014/main" id="{A0EC613D-DFDC-4E09-9923-3D1BF7ABEABC}"/>
              </a:ext>
            </a:extLst>
          </p:cNvPr>
          <p:cNvSpPr>
            <a:spLocks noGrp="1"/>
          </p:cNvSpPr>
          <p:nvPr>
            <p:ph idx="1"/>
          </p:nvPr>
        </p:nvSpPr>
        <p:spPr>
          <a:xfrm>
            <a:off x="381000" y="895350"/>
            <a:ext cx="5993130" cy="4114800"/>
          </a:xfrm>
        </p:spPr>
        <p:txBody>
          <a:bodyPr>
            <a:normAutofit lnSpcReduction="10000"/>
          </a:bodyPr>
          <a:lstStyle/>
          <a:p>
            <a:r>
              <a:rPr lang="en-US" sz="1600" dirty="0"/>
              <a:t>Card usage gives non-monetary benefits – convenience; ability to delay payment during float period; card features</a:t>
            </a:r>
          </a:p>
          <a:p>
            <a:r>
              <a:rPr lang="en-US" sz="1600" dirty="0">
                <a:solidFill>
                  <a:srgbClr val="C00000"/>
                </a:solidFill>
              </a:rPr>
              <a:t>Higher merchant fee likely gives some incremental benefits to card users</a:t>
            </a:r>
          </a:p>
          <a:p>
            <a:pPr lvl="1"/>
            <a:r>
              <a:rPr lang="en-US" sz="1400" dirty="0"/>
              <a:t>Card may charge a lower annual fee to attract more card holders</a:t>
            </a:r>
          </a:p>
          <a:p>
            <a:pPr lvl="1"/>
            <a:r>
              <a:rPr lang="en-US" sz="1400" dirty="0"/>
              <a:t>Card also may give monetary benefits – “rewards” of rebates or merchandise </a:t>
            </a:r>
          </a:p>
          <a:p>
            <a:pPr lvl="1"/>
            <a:r>
              <a:rPr lang="en-US" sz="1400" dirty="0"/>
              <a:t>Cards vary in rewards – mainly to large users; only a small fraction of merchant fee</a:t>
            </a:r>
          </a:p>
          <a:p>
            <a:r>
              <a:rPr lang="en-US" sz="1600" dirty="0">
                <a:solidFill>
                  <a:srgbClr val="C00000"/>
                </a:solidFill>
              </a:rPr>
              <a:t>But, higher merchant discount fee leads to higher merchandise prices </a:t>
            </a:r>
          </a:p>
          <a:p>
            <a:r>
              <a:rPr lang="en-US" sz="1600" dirty="0"/>
              <a:t>Empirical evidence and economic theory suggest that harms exceed benefits for merchants and consumers as a whole</a:t>
            </a:r>
            <a:endParaRPr lang="en-US" sz="1200" dirty="0"/>
          </a:p>
          <a:p>
            <a:pPr lvl="1"/>
            <a:r>
              <a:rPr lang="en-US" sz="1400" dirty="0">
                <a:solidFill>
                  <a:srgbClr val="C00000"/>
                </a:solidFill>
              </a:rPr>
              <a:t>Debit/Cash/Check users pay the higher merchandise fees, but no offsetting benefits.  So they are definitely harmed</a:t>
            </a:r>
          </a:p>
          <a:p>
            <a:pPr lvl="1"/>
            <a:r>
              <a:rPr lang="en-US" sz="1400" dirty="0">
                <a:solidFill>
                  <a:srgbClr val="C00000"/>
                </a:solidFill>
              </a:rPr>
              <a:t>Smaller card users (including Amex/V/MC) who do not get rewards (or get smaller rewards) also definitely harmed</a:t>
            </a:r>
          </a:p>
          <a:p>
            <a:endParaRPr lang="en-US" sz="1600" dirty="0"/>
          </a:p>
          <a:p>
            <a:pPr lvl="1"/>
            <a:endParaRPr lang="en-US" sz="1400" dirty="0"/>
          </a:p>
        </p:txBody>
      </p:sp>
      <p:sp>
        <p:nvSpPr>
          <p:cNvPr id="4" name="TextBox 3">
            <a:extLst>
              <a:ext uri="{FF2B5EF4-FFF2-40B4-BE49-F238E27FC236}">
                <a16:creationId xmlns:a16="http://schemas.microsoft.com/office/drawing/2014/main" id="{953D4017-50BA-4E0D-BB8F-120065E4FC9E}"/>
              </a:ext>
            </a:extLst>
          </p:cNvPr>
          <p:cNvSpPr txBox="1"/>
          <p:nvPr/>
        </p:nvSpPr>
        <p:spPr>
          <a:xfrm>
            <a:off x="7010400" y="1402199"/>
            <a:ext cx="1905000" cy="1384995"/>
          </a:xfrm>
          <a:prstGeom prst="rect">
            <a:avLst/>
          </a:prstGeom>
          <a:noFill/>
          <a:ln w="38100">
            <a:solidFill>
              <a:srgbClr val="0070C0"/>
            </a:solidFill>
          </a:ln>
        </p:spPr>
        <p:txBody>
          <a:bodyPr wrap="square" rtlCol="0">
            <a:spAutoFit/>
          </a:bodyPr>
          <a:lstStyle/>
          <a:p>
            <a:r>
              <a:rPr lang="en-US" sz="1400" b="1" dirty="0">
                <a:solidFill>
                  <a:srgbClr val="0070C0"/>
                </a:solidFill>
              </a:rPr>
              <a:t>Card issuers spend a considerable amount on advertising, which does </a:t>
            </a:r>
            <a:r>
              <a:rPr lang="en-US" sz="1400" b="1" i="1" dirty="0">
                <a:solidFill>
                  <a:srgbClr val="0070C0"/>
                </a:solidFill>
              </a:rPr>
              <a:t>not </a:t>
            </a:r>
            <a:r>
              <a:rPr lang="en-US" sz="1400" b="1" dirty="0">
                <a:solidFill>
                  <a:srgbClr val="0070C0"/>
                </a:solidFill>
              </a:rPr>
              <a:t>get passed on to consumers as benefits</a:t>
            </a:r>
          </a:p>
        </p:txBody>
      </p:sp>
      <p:cxnSp>
        <p:nvCxnSpPr>
          <p:cNvPr id="5" name="Straight Arrow Connector 4">
            <a:extLst>
              <a:ext uri="{FF2B5EF4-FFF2-40B4-BE49-F238E27FC236}">
                <a16:creationId xmlns:a16="http://schemas.microsoft.com/office/drawing/2014/main" id="{075AB793-4FFD-402E-8ED3-A672C6774B4D}"/>
              </a:ext>
            </a:extLst>
          </p:cNvPr>
          <p:cNvCxnSpPr>
            <a:cxnSpLocks/>
          </p:cNvCxnSpPr>
          <p:nvPr/>
        </p:nvCxnSpPr>
        <p:spPr>
          <a:xfrm flipH="1">
            <a:off x="6044565" y="2038350"/>
            <a:ext cx="685800" cy="2211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97422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5C656-E446-4159-BB60-68263CA47F78}"/>
              </a:ext>
            </a:extLst>
          </p:cNvPr>
          <p:cNvSpPr>
            <a:spLocks noGrp="1"/>
          </p:cNvSpPr>
          <p:nvPr>
            <p:ph type="title"/>
          </p:nvPr>
        </p:nvSpPr>
        <p:spPr>
          <a:xfrm>
            <a:off x="425302" y="120650"/>
            <a:ext cx="8229600" cy="857250"/>
          </a:xfrm>
        </p:spPr>
        <p:txBody>
          <a:bodyPr>
            <a:normAutofit/>
          </a:bodyPr>
          <a:lstStyle/>
          <a:p>
            <a:r>
              <a:rPr lang="en-US" sz="2400" dirty="0"/>
              <a:t>Amex Market Power</a:t>
            </a:r>
          </a:p>
        </p:txBody>
      </p:sp>
      <p:sp>
        <p:nvSpPr>
          <p:cNvPr id="3" name="Content Placeholder 2">
            <a:extLst>
              <a:ext uri="{FF2B5EF4-FFF2-40B4-BE49-F238E27FC236}">
                <a16:creationId xmlns:a16="http://schemas.microsoft.com/office/drawing/2014/main" id="{C9AFBF2A-DF25-49EA-8D4B-84A17DA6C8DF}"/>
              </a:ext>
            </a:extLst>
          </p:cNvPr>
          <p:cNvSpPr>
            <a:spLocks noGrp="1"/>
          </p:cNvSpPr>
          <p:nvPr>
            <p:ph idx="1"/>
          </p:nvPr>
        </p:nvSpPr>
        <p:spPr>
          <a:xfrm>
            <a:off x="228600" y="1175544"/>
            <a:ext cx="8229600" cy="3591719"/>
          </a:xfrm>
        </p:spPr>
        <p:txBody>
          <a:bodyPr>
            <a:normAutofit lnSpcReduction="10000"/>
          </a:bodyPr>
          <a:lstStyle/>
          <a:p>
            <a:r>
              <a:rPr lang="en-US" sz="2000" dirty="0">
                <a:solidFill>
                  <a:srgbClr val="C00000"/>
                </a:solidFill>
              </a:rPr>
              <a:t>Why don’t merchants respond by dropping Amex card?</a:t>
            </a:r>
          </a:p>
          <a:p>
            <a:pPr lvl="1"/>
            <a:r>
              <a:rPr lang="en-US" sz="1800" dirty="0"/>
              <a:t>Answer: Amex has market power because some shoppers prefer Amex cards</a:t>
            </a:r>
          </a:p>
          <a:p>
            <a:pPr lvl="1"/>
            <a:r>
              <a:rPr lang="en-US" sz="1800" dirty="0"/>
              <a:t>Firms with Amex “corporate cards” may </a:t>
            </a:r>
            <a:r>
              <a:rPr lang="en-US" sz="1800" i="1" dirty="0"/>
              <a:t>require </a:t>
            </a:r>
            <a:r>
              <a:rPr lang="en-US" sz="1800" dirty="0"/>
              <a:t>its usage for travel or </a:t>
            </a:r>
            <a:br>
              <a:rPr lang="en-US" sz="1800" dirty="0"/>
            </a:br>
            <a:r>
              <a:rPr lang="en-US" sz="1800" dirty="0"/>
              <a:t>other business expenses </a:t>
            </a:r>
          </a:p>
          <a:p>
            <a:pPr lvl="1"/>
            <a:r>
              <a:rPr lang="en-US" sz="1800" dirty="0"/>
              <a:t>Some users prefer Amex because it once was a “prestige” card</a:t>
            </a:r>
          </a:p>
          <a:p>
            <a:pPr lvl="1"/>
            <a:r>
              <a:rPr lang="en-US" sz="1800" dirty="0">
                <a:solidFill>
                  <a:srgbClr val="C00000"/>
                </a:solidFill>
              </a:rPr>
              <a:t>Amex also gives “rewards” to some users (cash rebates or merchandise) to incentivize usage – i.e., a negative price.</a:t>
            </a:r>
          </a:p>
          <a:p>
            <a:pPr lvl="1"/>
            <a:r>
              <a:rPr lang="en-US" sz="1800" dirty="0"/>
              <a:t>If merchant cannot steer, most merchants would rather pay higher Amex fee than drop acceptance</a:t>
            </a:r>
          </a:p>
          <a:p>
            <a:r>
              <a:rPr lang="en-US" sz="2000" dirty="0">
                <a:solidFill>
                  <a:srgbClr val="C00000"/>
                </a:solidFill>
              </a:rPr>
              <a:t>In short, Amex has market power over merchants!</a:t>
            </a:r>
          </a:p>
          <a:p>
            <a:pPr lvl="1"/>
            <a:r>
              <a:rPr lang="en-US" sz="1800" dirty="0"/>
              <a:t>This does not mean that its market power is illegitimate.</a:t>
            </a:r>
          </a:p>
          <a:p>
            <a:pPr lvl="1"/>
            <a:r>
              <a:rPr lang="en-US" sz="1800" dirty="0"/>
              <a:t>But the steering might still violate Section 1.</a:t>
            </a:r>
          </a:p>
          <a:p>
            <a:endParaRPr lang="en-US" sz="2000" dirty="0"/>
          </a:p>
        </p:txBody>
      </p:sp>
      <p:sp>
        <p:nvSpPr>
          <p:cNvPr id="4" name="Footer Placeholder 3">
            <a:extLst>
              <a:ext uri="{FF2B5EF4-FFF2-40B4-BE49-F238E27FC236}">
                <a16:creationId xmlns:a16="http://schemas.microsoft.com/office/drawing/2014/main" id="{D4F89C07-44A2-4F88-BC37-8938580C4ED4}"/>
              </a:ext>
            </a:extLst>
          </p:cNvPr>
          <p:cNvSpPr>
            <a:spLocks noGrp="1"/>
          </p:cNvSpPr>
          <p:nvPr>
            <p:ph type="ftr" sz="quarter" idx="11"/>
          </p:nvPr>
        </p:nvSpPr>
        <p:spPr/>
        <p:txBody>
          <a:bodyPr/>
          <a:lstStyle/>
          <a:p>
            <a:r>
              <a:rPr lang="en-US" dirty="0"/>
              <a:t> </a:t>
            </a:r>
          </a:p>
        </p:txBody>
      </p:sp>
    </p:spTree>
    <p:extLst>
      <p:ext uri="{BB962C8B-B14F-4D97-AF65-F5344CB8AC3E}">
        <p14:creationId xmlns:p14="http://schemas.microsoft.com/office/powerpoint/2010/main" val="7447528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0263A-665D-4712-889C-87F8DB0DCEDE}"/>
              </a:ext>
            </a:extLst>
          </p:cNvPr>
          <p:cNvSpPr>
            <a:spLocks noGrp="1"/>
          </p:cNvSpPr>
          <p:nvPr>
            <p:ph type="title"/>
          </p:nvPr>
        </p:nvSpPr>
        <p:spPr>
          <a:xfrm>
            <a:off x="457200" y="206375"/>
            <a:ext cx="8534400" cy="857250"/>
          </a:xfrm>
        </p:spPr>
        <p:txBody>
          <a:bodyPr>
            <a:normAutofit/>
          </a:bodyPr>
          <a:lstStyle/>
          <a:p>
            <a:r>
              <a:rPr lang="en-US" dirty="0"/>
              <a:t>Why Do Consumers Use the Cards? </a:t>
            </a:r>
            <a:r>
              <a:rPr lang="en-US" i="1" dirty="0"/>
              <a:t>The Prisoner’s Dilemma</a:t>
            </a:r>
          </a:p>
        </p:txBody>
      </p:sp>
      <p:sp>
        <p:nvSpPr>
          <p:cNvPr id="3" name="Content Placeholder 2">
            <a:extLst>
              <a:ext uri="{FF2B5EF4-FFF2-40B4-BE49-F238E27FC236}">
                <a16:creationId xmlns:a16="http://schemas.microsoft.com/office/drawing/2014/main" id="{7CAC6D2B-64F2-48B7-B586-6C119590F989}"/>
              </a:ext>
            </a:extLst>
          </p:cNvPr>
          <p:cNvSpPr>
            <a:spLocks noGrp="1"/>
          </p:cNvSpPr>
          <p:nvPr>
            <p:ph idx="1"/>
          </p:nvPr>
        </p:nvSpPr>
        <p:spPr>
          <a:xfrm>
            <a:off x="464288" y="1123950"/>
            <a:ext cx="8229600" cy="3657600"/>
          </a:xfrm>
        </p:spPr>
        <p:txBody>
          <a:bodyPr>
            <a:normAutofit fontScale="92500" lnSpcReduction="10000"/>
          </a:bodyPr>
          <a:lstStyle/>
          <a:p>
            <a:r>
              <a:rPr lang="en-US" sz="1800" dirty="0" err="1"/>
              <a:t>Antisteering</a:t>
            </a:r>
            <a:r>
              <a:rPr lang="en-US" sz="1800" dirty="0"/>
              <a:t> rules drive higher merchant fees </a:t>
            </a:r>
          </a:p>
          <a:p>
            <a:r>
              <a:rPr lang="en-US" sz="1800" dirty="0" err="1"/>
              <a:t>Antisteering</a:t>
            </a:r>
            <a:r>
              <a:rPr lang="en-US" sz="1800" dirty="0"/>
              <a:t> rules prevent merchant surcharges on cards, so raise merchandise prices uniformly </a:t>
            </a:r>
          </a:p>
          <a:p>
            <a:pPr lvl="1"/>
            <a:r>
              <a:rPr lang="en-US" sz="1600" dirty="0"/>
              <a:t>More credit card users imply larger increase in merchandise prices </a:t>
            </a:r>
          </a:p>
          <a:p>
            <a:pPr lvl="1"/>
            <a:r>
              <a:rPr lang="en-US" sz="1600" dirty="0"/>
              <a:t>The higher prices harms all consumers</a:t>
            </a:r>
          </a:p>
          <a:p>
            <a:pPr lvl="1"/>
            <a:r>
              <a:rPr lang="en-US" sz="1600" dirty="0"/>
              <a:t>So, why don’t consumers pay cash or use debit instead</a:t>
            </a:r>
          </a:p>
          <a:p>
            <a:r>
              <a:rPr lang="en-US" sz="1800" dirty="0">
                <a:solidFill>
                  <a:srgbClr val="C00000"/>
                </a:solidFill>
              </a:rPr>
              <a:t>This market dynamic creates a “prisoner’s dilemma for consumers</a:t>
            </a:r>
          </a:p>
          <a:p>
            <a:pPr lvl="1"/>
            <a:r>
              <a:rPr lang="en-US" sz="1600" dirty="0"/>
              <a:t>All consumers pay higher merchandise prices</a:t>
            </a:r>
          </a:p>
          <a:p>
            <a:pPr lvl="1"/>
            <a:r>
              <a:rPr lang="en-US" sz="1600" dirty="0"/>
              <a:t>Credit card users get at least a small incremental benefit </a:t>
            </a:r>
          </a:p>
          <a:p>
            <a:pPr lvl="1"/>
            <a:r>
              <a:rPr lang="en-US" sz="1600" dirty="0"/>
              <a:t>Consumers are small, so each ignores small adverse spillover effect on higher prices</a:t>
            </a:r>
          </a:p>
          <a:p>
            <a:r>
              <a:rPr lang="en-US" sz="1800" dirty="0">
                <a:solidFill>
                  <a:srgbClr val="C00000"/>
                </a:solidFill>
              </a:rPr>
              <a:t>Bottom line: Overuse of credit cards, relative to “efficient” level </a:t>
            </a:r>
            <a:r>
              <a:rPr lang="en-US" sz="1800" dirty="0"/>
              <a:t>defined by the collective interest of all consumers</a:t>
            </a:r>
          </a:p>
          <a:p>
            <a:pPr lvl="1"/>
            <a:r>
              <a:rPr lang="en-US" sz="1500" dirty="0"/>
              <a:t>Merchants pass on most of higher fees because retail is relatively competitive; certainly more competitive than credit card networks</a:t>
            </a:r>
          </a:p>
        </p:txBody>
      </p:sp>
      <p:sp>
        <p:nvSpPr>
          <p:cNvPr id="4" name="Footer Placeholder 3">
            <a:extLst>
              <a:ext uri="{FF2B5EF4-FFF2-40B4-BE49-F238E27FC236}">
                <a16:creationId xmlns:a16="http://schemas.microsoft.com/office/drawing/2014/main" id="{9C061118-3EC1-4C7F-8B57-1D23F4AD2BC6}"/>
              </a:ext>
            </a:extLst>
          </p:cNvPr>
          <p:cNvSpPr>
            <a:spLocks noGrp="1"/>
          </p:cNvSpPr>
          <p:nvPr>
            <p:ph type="ftr" sz="quarter" idx="11"/>
          </p:nvPr>
        </p:nvSpPr>
        <p:spPr/>
        <p:txBody>
          <a:bodyPr/>
          <a:lstStyle/>
          <a:p>
            <a:r>
              <a:rPr lang="en-US" dirty="0"/>
              <a:t> </a:t>
            </a:r>
          </a:p>
        </p:txBody>
      </p:sp>
    </p:spTree>
    <p:extLst>
      <p:ext uri="{BB962C8B-B14F-4D97-AF65-F5344CB8AC3E}">
        <p14:creationId xmlns:p14="http://schemas.microsoft.com/office/powerpoint/2010/main" val="1282325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61BB0-B40B-4909-92B8-283D982CB3CF}"/>
              </a:ext>
            </a:extLst>
          </p:cNvPr>
          <p:cNvSpPr>
            <a:spLocks noGrp="1"/>
          </p:cNvSpPr>
          <p:nvPr>
            <p:ph type="title"/>
          </p:nvPr>
        </p:nvSpPr>
        <p:spPr/>
        <p:txBody>
          <a:bodyPr>
            <a:normAutofit/>
          </a:bodyPr>
          <a:lstStyle/>
          <a:p>
            <a:r>
              <a:rPr lang="en-US" sz="2400" dirty="0"/>
              <a:t>Impact on Credit Card Transaction Volume: </a:t>
            </a:r>
            <a:r>
              <a:rPr lang="en-US" sz="2400" i="1" dirty="0"/>
              <a:t>Output Test</a:t>
            </a:r>
          </a:p>
        </p:txBody>
      </p:sp>
      <p:sp>
        <p:nvSpPr>
          <p:cNvPr id="3" name="Content Placeholder 2">
            <a:extLst>
              <a:ext uri="{FF2B5EF4-FFF2-40B4-BE49-F238E27FC236}">
                <a16:creationId xmlns:a16="http://schemas.microsoft.com/office/drawing/2014/main" id="{FAC6D24F-B606-45A0-9A53-3A6D1FE01E9A}"/>
              </a:ext>
            </a:extLst>
          </p:cNvPr>
          <p:cNvSpPr>
            <a:spLocks noGrp="1"/>
          </p:cNvSpPr>
          <p:nvPr>
            <p:ph idx="1"/>
          </p:nvPr>
        </p:nvSpPr>
        <p:spPr/>
        <p:txBody>
          <a:bodyPr>
            <a:normAutofit/>
          </a:bodyPr>
          <a:lstStyle/>
          <a:p>
            <a:r>
              <a:rPr lang="en-US" sz="2000" dirty="0">
                <a:solidFill>
                  <a:srgbClr val="C00000"/>
                </a:solidFill>
              </a:rPr>
              <a:t>Prisoner’s Dilemma dynamics lead to more credit card usage, despite impact of increased leading to higher prices </a:t>
            </a:r>
          </a:p>
          <a:p>
            <a:pPr lvl="1"/>
            <a:r>
              <a:rPr lang="en-US" sz="1800" dirty="0"/>
              <a:t>Even if small rewards, it pays a consumer to use credit instead of cash</a:t>
            </a:r>
          </a:p>
          <a:p>
            <a:pPr lvl="1"/>
            <a:r>
              <a:rPr lang="en-US" sz="1800" i="1" dirty="0">
                <a:solidFill>
                  <a:srgbClr val="C00000"/>
                </a:solidFill>
              </a:rPr>
              <a:t>Classic free rider problem</a:t>
            </a:r>
            <a:r>
              <a:rPr lang="en-US" sz="1800" dirty="0"/>
              <a:t>: Adverse spillover effects of a person using credit card is rationally ignored by each consumer</a:t>
            </a:r>
          </a:p>
          <a:p>
            <a:r>
              <a:rPr lang="en-US" sz="2000" dirty="0">
                <a:solidFill>
                  <a:srgbClr val="C00000"/>
                </a:solidFill>
              </a:rPr>
              <a:t>This suggests that credit card usage may </a:t>
            </a:r>
            <a:r>
              <a:rPr lang="en-US" sz="2000" b="1" i="1" dirty="0">
                <a:solidFill>
                  <a:srgbClr val="C00000"/>
                </a:solidFill>
              </a:rPr>
              <a:t>exceed</a:t>
            </a:r>
            <a:r>
              <a:rPr lang="en-US" sz="2000" dirty="0">
                <a:solidFill>
                  <a:srgbClr val="C00000"/>
                </a:solidFill>
              </a:rPr>
              <a:t> the efficient competitive level </a:t>
            </a:r>
          </a:p>
          <a:p>
            <a:r>
              <a:rPr lang="en-US" sz="2000" i="1" dirty="0">
                <a:solidFill>
                  <a:srgbClr val="C00000"/>
                </a:solidFill>
              </a:rPr>
              <a:t>Thus, output test gives an erroneous signal </a:t>
            </a:r>
          </a:p>
        </p:txBody>
      </p:sp>
    </p:spTree>
    <p:extLst>
      <p:ext uri="{BB962C8B-B14F-4D97-AF65-F5344CB8AC3E}">
        <p14:creationId xmlns:p14="http://schemas.microsoft.com/office/powerpoint/2010/main" val="948093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FAE91-8EC9-45B9-BFE0-C3D8B85AECB2}"/>
              </a:ext>
            </a:extLst>
          </p:cNvPr>
          <p:cNvSpPr>
            <a:spLocks noGrp="1"/>
          </p:cNvSpPr>
          <p:nvPr>
            <p:ph type="title"/>
          </p:nvPr>
        </p:nvSpPr>
        <p:spPr/>
        <p:txBody>
          <a:bodyPr/>
          <a:lstStyle/>
          <a:p>
            <a:r>
              <a:rPr lang="en-US" dirty="0"/>
              <a:t>Amex is Like an “Agent” for a “Buyer Cartel” </a:t>
            </a:r>
            <a:endParaRPr lang="en-US" i="1" dirty="0"/>
          </a:p>
        </p:txBody>
      </p:sp>
      <p:sp>
        <p:nvSpPr>
          <p:cNvPr id="3" name="Content Placeholder 2">
            <a:extLst>
              <a:ext uri="{FF2B5EF4-FFF2-40B4-BE49-F238E27FC236}">
                <a16:creationId xmlns:a16="http://schemas.microsoft.com/office/drawing/2014/main" id="{AEDDADE8-9A9E-4CDA-9510-BC0A326C21D9}"/>
              </a:ext>
            </a:extLst>
          </p:cNvPr>
          <p:cNvSpPr>
            <a:spLocks noGrp="1"/>
          </p:cNvSpPr>
          <p:nvPr>
            <p:ph idx="1"/>
          </p:nvPr>
        </p:nvSpPr>
        <p:spPr/>
        <p:txBody>
          <a:bodyPr>
            <a:normAutofit lnSpcReduction="10000"/>
          </a:bodyPr>
          <a:lstStyle/>
          <a:p>
            <a:r>
              <a:rPr lang="en-US" sz="2000" dirty="0"/>
              <a:t>Amex threatens merchants that many of its cardholder will “boycott” store if stores does not accept Amex</a:t>
            </a:r>
          </a:p>
          <a:p>
            <a:r>
              <a:rPr lang="en-US" sz="2000" dirty="0"/>
              <a:t>Each Amex cardholder has incentive to boycott non-Amex stores because it wants the reward</a:t>
            </a:r>
          </a:p>
          <a:p>
            <a:r>
              <a:rPr lang="en-US" sz="2000" dirty="0"/>
              <a:t>Fact that Amex cardholders are wealthy increases the pressure on merchants </a:t>
            </a:r>
          </a:p>
          <a:p>
            <a:r>
              <a:rPr lang="en-US" sz="2000" dirty="0"/>
              <a:t>Thus, stores willing to pay higher fees to Amex </a:t>
            </a:r>
          </a:p>
          <a:p>
            <a:r>
              <a:rPr lang="en-US" sz="2000" dirty="0"/>
              <a:t>Amex then shares a portion of the higher fees with the cardholders.</a:t>
            </a:r>
          </a:p>
          <a:p>
            <a:r>
              <a:rPr lang="en-US" sz="2000" dirty="0"/>
              <a:t>In this sense, some portion rewards are like </a:t>
            </a:r>
            <a:r>
              <a:rPr lang="en-US" sz="2000" dirty="0">
                <a:solidFill>
                  <a:srgbClr val="C00000"/>
                </a:solidFill>
              </a:rPr>
              <a:t>“cartel rents”</a:t>
            </a:r>
          </a:p>
          <a:p>
            <a:pPr lvl="1"/>
            <a:r>
              <a:rPr lang="en-US" sz="1600" dirty="0">
                <a:solidFill>
                  <a:srgbClr val="C00000"/>
                </a:solidFill>
              </a:rPr>
              <a:t>Thus, perhaps not worthy of counting as </a:t>
            </a:r>
            <a:r>
              <a:rPr lang="en-US" sz="1600" i="1" dirty="0">
                <a:solidFill>
                  <a:srgbClr val="C00000"/>
                </a:solidFill>
              </a:rPr>
              <a:t>cognizable consumer benefits</a:t>
            </a:r>
          </a:p>
        </p:txBody>
      </p:sp>
      <p:sp>
        <p:nvSpPr>
          <p:cNvPr id="4" name="Footer Placeholder 3">
            <a:extLst>
              <a:ext uri="{FF2B5EF4-FFF2-40B4-BE49-F238E27FC236}">
                <a16:creationId xmlns:a16="http://schemas.microsoft.com/office/drawing/2014/main" id="{D4222962-EA3A-4D32-BDF5-13EBCDC29A2E}"/>
              </a:ext>
            </a:extLst>
          </p:cNvPr>
          <p:cNvSpPr>
            <a:spLocks noGrp="1"/>
          </p:cNvSpPr>
          <p:nvPr>
            <p:ph type="ftr" sz="quarter" idx="11"/>
          </p:nvPr>
        </p:nvSpPr>
        <p:spPr/>
        <p:txBody>
          <a:bodyPr/>
          <a:lstStyle/>
          <a:p>
            <a:r>
              <a:rPr lang="en-US"/>
              <a:t> </a:t>
            </a:r>
          </a:p>
        </p:txBody>
      </p:sp>
    </p:spTree>
    <p:extLst>
      <p:ext uri="{BB962C8B-B14F-4D97-AF65-F5344CB8AC3E}">
        <p14:creationId xmlns:p14="http://schemas.microsoft.com/office/powerpoint/2010/main" val="3666860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p:txBody>
          <a:bodyPr/>
          <a:lstStyle/>
          <a:p>
            <a:r>
              <a:rPr lang="en-US" sz="2800" dirty="0">
                <a:solidFill>
                  <a:schemeClr val="tx1"/>
                </a:solidFill>
              </a:rPr>
              <a:t>Judicial Analysis</a:t>
            </a:r>
            <a:endParaRPr lang="en-US" dirty="0">
              <a:solidFill>
                <a:schemeClr val="tx1"/>
              </a:solidFill>
            </a:endParaRPr>
          </a:p>
        </p:txBody>
      </p:sp>
    </p:spTree>
    <p:extLst>
      <p:ext uri="{BB962C8B-B14F-4D97-AF65-F5344CB8AC3E}">
        <p14:creationId xmlns:p14="http://schemas.microsoft.com/office/powerpoint/2010/main" val="18091396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2400" dirty="0"/>
              <a:t>District Court Economic Analysis in Brief</a:t>
            </a:r>
            <a:br>
              <a:rPr lang="en-US" sz="2400" dirty="0"/>
            </a:br>
            <a:r>
              <a:rPr lang="en-US" sz="2400" dirty="0" err="1"/>
              <a:t>Antisteering</a:t>
            </a:r>
            <a:r>
              <a:rPr lang="en-US" sz="2400" dirty="0"/>
              <a:t> Rules Harm Competition </a:t>
            </a:r>
          </a:p>
        </p:txBody>
      </p:sp>
      <p:sp>
        <p:nvSpPr>
          <p:cNvPr id="2" name="Content Placeholder 1"/>
          <p:cNvSpPr>
            <a:spLocks noGrp="1"/>
          </p:cNvSpPr>
          <p:nvPr>
            <p:ph idx="1"/>
          </p:nvPr>
        </p:nvSpPr>
        <p:spPr/>
        <p:txBody>
          <a:bodyPr>
            <a:normAutofit/>
          </a:bodyPr>
          <a:lstStyle/>
          <a:p>
            <a:r>
              <a:rPr lang="en-US" sz="1800" dirty="0" err="1"/>
              <a:t>Antisteering</a:t>
            </a:r>
            <a:r>
              <a:rPr lang="en-US" sz="1800" dirty="0"/>
              <a:t> rules create incentives to raise merchant fees and reduce incentive to lower fees</a:t>
            </a:r>
            <a:endParaRPr lang="en-US" sz="1400" dirty="0"/>
          </a:p>
          <a:p>
            <a:r>
              <a:rPr lang="en-US" sz="1800" dirty="0"/>
              <a:t>Inflated merchant fees are passed on to all customers—Amex cardholders </a:t>
            </a:r>
            <a:r>
              <a:rPr lang="en-US" sz="1800" i="1" dirty="0"/>
              <a:t>and</a:t>
            </a:r>
            <a:r>
              <a:rPr lang="en-US" sz="1800" dirty="0"/>
              <a:t> non-cardholders alike—in the form of higher retail prices</a:t>
            </a:r>
          </a:p>
          <a:p>
            <a:pPr lvl="1"/>
            <a:r>
              <a:rPr lang="en-US" sz="1500" b="1" dirty="0">
                <a:solidFill>
                  <a:srgbClr val="C00000"/>
                </a:solidFill>
              </a:rPr>
              <a:t>“The court views this </a:t>
            </a:r>
            <a:r>
              <a:rPr lang="en-US" sz="1500" b="1" u="sng" dirty="0">
                <a:solidFill>
                  <a:srgbClr val="C00000"/>
                </a:solidFill>
              </a:rPr>
              <a:t>externality</a:t>
            </a:r>
            <a:r>
              <a:rPr lang="en-US" sz="1500" b="1" dirty="0">
                <a:solidFill>
                  <a:srgbClr val="C00000"/>
                </a:solidFill>
              </a:rPr>
              <a:t> [of non-Amex customers paying higher prices] as another anticompetitive effect” of the Amex </a:t>
            </a:r>
            <a:r>
              <a:rPr lang="en-US" sz="1500" b="1" dirty="0" err="1">
                <a:solidFill>
                  <a:srgbClr val="C00000"/>
                </a:solidFill>
              </a:rPr>
              <a:t>antisteering</a:t>
            </a:r>
            <a:r>
              <a:rPr lang="en-US" sz="1500" b="1" dirty="0">
                <a:solidFill>
                  <a:srgbClr val="C00000"/>
                </a:solidFill>
              </a:rPr>
              <a:t> rule</a:t>
            </a:r>
            <a:endParaRPr lang="en-US" sz="1500" b="1" baseline="30000" dirty="0">
              <a:solidFill>
                <a:srgbClr val="C00000"/>
              </a:solidFill>
            </a:endParaRPr>
          </a:p>
          <a:p>
            <a:r>
              <a:rPr lang="en-US" sz="1800" dirty="0"/>
              <a:t>Revenues earned by Amex due to increases in the merchant fees are not fully offset by Amex rewards expenditures or otherwise passed on to cardholders (i.e., Amex retains some of the cash flow)</a:t>
            </a:r>
          </a:p>
          <a:p>
            <a:pPr lvl="1"/>
            <a:r>
              <a:rPr lang="en-US" sz="1500" dirty="0"/>
              <a:t>DOJ’s expert estimated that Amex spent less than half of the discount fees its collects from merchants on cardholder rewards</a:t>
            </a:r>
          </a:p>
          <a:p>
            <a:pPr lvl="2"/>
            <a:endParaRPr lang="en-US" sz="1400" dirty="0"/>
          </a:p>
          <a:p>
            <a:pPr lvl="1"/>
            <a:endParaRPr lang="en-US" sz="1500" dirty="0"/>
          </a:p>
        </p:txBody>
      </p:sp>
      <p:sp>
        <p:nvSpPr>
          <p:cNvPr id="10" name="Slide Number Placeholder 9"/>
          <p:cNvSpPr>
            <a:spLocks noGrp="1"/>
          </p:cNvSpPr>
          <p:nvPr>
            <p:ph type="sldNum" sz="quarter" idx="12"/>
          </p:nvPr>
        </p:nvSpPr>
        <p:spPr>
          <a:xfrm>
            <a:off x="7086600" y="4767263"/>
            <a:ext cx="2057400" cy="274637"/>
          </a:xfrm>
          <a:prstGeom prst="rect">
            <a:avLst/>
          </a:prstGeom>
        </p:spPr>
        <p:txBody>
          <a:bodyPr lIns="68580" tIns="34290" rIns="68580" bIns="34290"/>
          <a:lstStyle/>
          <a:p>
            <a:pPr>
              <a:defRPr/>
            </a:pPr>
            <a:fld id="{64A241CF-2A9D-4F7C-9199-B1435F5AB990}" type="slidenum">
              <a:rPr lang="en-US" altLang="en-US" smtClean="0"/>
              <a:pPr>
                <a:defRPr/>
              </a:pPr>
              <a:t>38</a:t>
            </a:fld>
            <a:endParaRPr lang="en-US" altLang="en-US" dirty="0"/>
          </a:p>
        </p:txBody>
      </p:sp>
    </p:spTree>
    <p:extLst>
      <p:ext uri="{BB962C8B-B14F-4D97-AF65-F5344CB8AC3E}">
        <p14:creationId xmlns:p14="http://schemas.microsoft.com/office/powerpoint/2010/main" val="973251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District Court: Further Details </a:t>
            </a:r>
          </a:p>
        </p:txBody>
      </p:sp>
      <p:sp>
        <p:nvSpPr>
          <p:cNvPr id="3" name="Content Placeholder 2"/>
          <p:cNvSpPr>
            <a:spLocks noGrp="1"/>
          </p:cNvSpPr>
          <p:nvPr>
            <p:ph idx="1"/>
          </p:nvPr>
        </p:nvSpPr>
        <p:spPr>
          <a:xfrm>
            <a:off x="457200" y="1071230"/>
            <a:ext cx="8382000" cy="4072270"/>
          </a:xfrm>
        </p:spPr>
        <p:txBody>
          <a:bodyPr>
            <a:normAutofit fontScale="92500" lnSpcReduction="10000"/>
          </a:bodyPr>
          <a:lstStyle/>
          <a:p>
            <a:r>
              <a:rPr lang="en-US" sz="1600" dirty="0"/>
              <a:t>Actual Harm </a:t>
            </a:r>
          </a:p>
          <a:p>
            <a:pPr lvl="1"/>
            <a:r>
              <a:rPr lang="en-US" sz="1400" dirty="0"/>
              <a:t>Higher discount rate (interchange fee) </a:t>
            </a:r>
            <a:r>
              <a:rPr lang="en-US" sz="1400" dirty="0">
                <a:sym typeface="Wingdings" panose="05000000000000000000" pitchFamily="2" charset="2"/>
              </a:rPr>
              <a:t> higher </a:t>
            </a:r>
            <a:r>
              <a:rPr lang="en-US" sz="1400" dirty="0"/>
              <a:t>retail prices since merchants </a:t>
            </a:r>
            <a:br>
              <a:rPr lang="en-US" sz="1400" dirty="0"/>
            </a:br>
            <a:r>
              <a:rPr lang="en-US" sz="1400" dirty="0"/>
              <a:t>pass-on cost</a:t>
            </a:r>
          </a:p>
          <a:p>
            <a:pPr lvl="1"/>
            <a:r>
              <a:rPr lang="en-US" sz="1400" dirty="0"/>
              <a:t>Impair “competitive process” – steering is “lynchpin” of network price competition </a:t>
            </a:r>
          </a:p>
          <a:p>
            <a:pPr lvl="1"/>
            <a:r>
              <a:rPr lang="en-US" sz="1400" dirty="0"/>
              <a:t>Prevent merchants from minimizing costs</a:t>
            </a:r>
          </a:p>
          <a:p>
            <a:pPr lvl="1"/>
            <a:r>
              <a:rPr lang="en-US" sz="1400" dirty="0"/>
              <a:t>Raises barriers to entry to rival cards (Discover Card)</a:t>
            </a:r>
          </a:p>
          <a:p>
            <a:pPr lvl="1"/>
            <a:r>
              <a:rPr lang="en-US" sz="1400" dirty="0"/>
              <a:t>Allow rival networks also to charge higher fees</a:t>
            </a:r>
          </a:p>
          <a:p>
            <a:pPr lvl="1"/>
            <a:r>
              <a:rPr lang="en-US" sz="1400" dirty="0"/>
              <a:t>Reduce innovation</a:t>
            </a:r>
          </a:p>
          <a:p>
            <a:r>
              <a:rPr lang="en-US" sz="1600" dirty="0"/>
              <a:t>Efficiency Justification</a:t>
            </a:r>
          </a:p>
          <a:p>
            <a:pPr lvl="1"/>
            <a:r>
              <a:rPr lang="en-US" sz="1400" dirty="0"/>
              <a:t>Pass-back of higher fees to cardholders as “rewards” is limited</a:t>
            </a:r>
          </a:p>
          <a:p>
            <a:pPr lvl="1"/>
            <a:r>
              <a:rPr lang="en-US" sz="1400" dirty="0"/>
              <a:t>Rejects claim that </a:t>
            </a:r>
            <a:r>
              <a:rPr lang="en-US" sz="1400" dirty="0" err="1"/>
              <a:t>antisteering</a:t>
            </a:r>
            <a:r>
              <a:rPr lang="en-US" sz="1400" dirty="0"/>
              <a:t> rules are legitimate because steering would undermine consumer perception of card value – “Welcome acceptance”</a:t>
            </a:r>
          </a:p>
          <a:p>
            <a:pPr lvl="1"/>
            <a:r>
              <a:rPr lang="en-US" sz="1400" dirty="0"/>
              <a:t>Rejects “dire claims” that </a:t>
            </a:r>
            <a:r>
              <a:rPr lang="en-US" sz="1400" dirty="0" err="1"/>
              <a:t>Antisteering</a:t>
            </a:r>
            <a:r>
              <a:rPr lang="en-US" sz="1400" dirty="0"/>
              <a:t> rules are essential for “survival of Amex product differentiation model” </a:t>
            </a:r>
          </a:p>
          <a:p>
            <a:pPr lvl="2"/>
            <a:r>
              <a:rPr lang="en-US" sz="1300" dirty="0"/>
              <a:t>Law (citing </a:t>
            </a:r>
            <a:r>
              <a:rPr lang="en-US" sz="1300" i="1" dirty="0"/>
              <a:t>Engineers</a:t>
            </a:r>
            <a:r>
              <a:rPr lang="en-US" sz="1300" dirty="0"/>
              <a:t>-</a:t>
            </a:r>
            <a:r>
              <a:rPr lang="en-US" sz="1300" i="1" dirty="0"/>
              <a:t> ¶20</a:t>
            </a:r>
            <a:r>
              <a:rPr lang="en-US" sz="1300" dirty="0"/>
              <a:t>)</a:t>
            </a:r>
          </a:p>
          <a:p>
            <a:pPr lvl="2"/>
            <a:r>
              <a:rPr lang="en-US" sz="1300" dirty="0"/>
              <a:t>Facts (Amex could adjust; no disaster planning was undertaken)</a:t>
            </a:r>
          </a:p>
          <a:p>
            <a:pPr lvl="1"/>
            <a:r>
              <a:rPr lang="en-US" sz="1400" dirty="0"/>
              <a:t>Rejects claim that merchants would free ride on Amex “brand value” or “data analytics”</a:t>
            </a:r>
          </a:p>
          <a:p>
            <a:r>
              <a:rPr lang="en-US" sz="1600" dirty="0"/>
              <a:t>Conclusion: </a:t>
            </a:r>
          </a:p>
          <a:p>
            <a:pPr lvl="1"/>
            <a:r>
              <a:rPr lang="en-US" sz="1400" dirty="0"/>
              <a:t>Amex </a:t>
            </a:r>
            <a:r>
              <a:rPr lang="en-US" sz="1400" dirty="0" err="1"/>
              <a:t>Antisteering</a:t>
            </a:r>
            <a:r>
              <a:rPr lang="en-US" sz="1400" dirty="0"/>
              <a:t> rule violates </a:t>
            </a:r>
            <a:r>
              <a:rPr lang="en-US" sz="1400" spc="45" dirty="0">
                <a:solidFill>
                  <a:srgbClr val="000000"/>
                </a:solidFill>
              </a:rPr>
              <a:t>§ 1</a:t>
            </a:r>
            <a:endParaRPr lang="en-US" sz="1400" dirty="0"/>
          </a:p>
        </p:txBody>
      </p:sp>
    </p:spTree>
    <p:extLst>
      <p:ext uri="{BB962C8B-B14F-4D97-AF65-F5344CB8AC3E}">
        <p14:creationId xmlns:p14="http://schemas.microsoft.com/office/powerpoint/2010/main" val="3114855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5110"/>
            <a:ext cx="8229600" cy="857250"/>
          </a:xfrm>
        </p:spPr>
        <p:txBody>
          <a:bodyPr>
            <a:normAutofit/>
          </a:bodyPr>
          <a:lstStyle/>
          <a:p>
            <a:pPr algn="l"/>
            <a:r>
              <a:rPr lang="en-US" dirty="0"/>
              <a:t>Introduction: The Paradoxical Result </a:t>
            </a:r>
          </a:p>
        </p:txBody>
      </p:sp>
      <p:sp>
        <p:nvSpPr>
          <p:cNvPr id="3" name="Content Placeholder 2"/>
          <p:cNvSpPr>
            <a:spLocks noGrp="1"/>
          </p:cNvSpPr>
          <p:nvPr>
            <p:ph idx="1"/>
          </p:nvPr>
        </p:nvSpPr>
        <p:spPr>
          <a:xfrm>
            <a:off x="381000" y="895350"/>
            <a:ext cx="5943600" cy="3394075"/>
          </a:xfrm>
        </p:spPr>
        <p:txBody>
          <a:bodyPr>
            <a:normAutofit fontScale="62500" lnSpcReduction="20000"/>
          </a:bodyPr>
          <a:lstStyle/>
          <a:p>
            <a:r>
              <a:rPr lang="en-US" dirty="0"/>
              <a:t>Buyers are willing to pay extra for MFNs!!</a:t>
            </a:r>
          </a:p>
          <a:p>
            <a:r>
              <a:rPr lang="en-US" dirty="0"/>
              <a:t>Potential benefits</a:t>
            </a:r>
          </a:p>
          <a:p>
            <a:pPr lvl="1"/>
            <a:r>
              <a:rPr lang="en-US" dirty="0"/>
              <a:t>Free ride on negotiations by others </a:t>
            </a:r>
          </a:p>
          <a:p>
            <a:pPr lvl="1"/>
            <a:r>
              <a:rPr lang="en-US" dirty="0"/>
              <a:t>Insurance against poor negotiation skills </a:t>
            </a:r>
          </a:p>
          <a:p>
            <a:pPr lvl="1"/>
            <a:r>
              <a:rPr lang="en-US" dirty="0"/>
              <a:t>Reduce negotiation costs, time and risks</a:t>
            </a:r>
          </a:p>
          <a:p>
            <a:r>
              <a:rPr lang="en-US" i="1" dirty="0">
                <a:solidFill>
                  <a:srgbClr val="C00000"/>
                </a:solidFill>
              </a:rPr>
              <a:t>But on closer inspection, MFNs often lead to competitive harms</a:t>
            </a:r>
          </a:p>
          <a:p>
            <a:r>
              <a:rPr lang="en-US" dirty="0"/>
              <a:t>Why? MFNs have a “negative spillover effect”</a:t>
            </a:r>
          </a:p>
          <a:p>
            <a:pPr lvl="1"/>
            <a:r>
              <a:rPr lang="en-US" dirty="0"/>
              <a:t>They reduce the seller’s incentive to lower price to any single buyer</a:t>
            </a:r>
          </a:p>
          <a:p>
            <a:pPr lvl="1"/>
            <a:r>
              <a:rPr lang="en-US" dirty="0"/>
              <a:t>A discount to one buyer is “taxed” – it then must be extended to all buyers </a:t>
            </a:r>
          </a:p>
          <a:p>
            <a:pPr marL="274320" lvl="1" indent="0">
              <a:buNone/>
            </a:pPr>
            <a:endParaRPr lang="en-US" dirty="0"/>
          </a:p>
          <a:p>
            <a:endParaRPr lang="en-US" dirty="0"/>
          </a:p>
        </p:txBody>
      </p:sp>
      <p:sp>
        <p:nvSpPr>
          <p:cNvPr id="6" name="TextBox 5">
            <a:extLst>
              <a:ext uri="{FF2B5EF4-FFF2-40B4-BE49-F238E27FC236}">
                <a16:creationId xmlns:a16="http://schemas.microsoft.com/office/drawing/2014/main" id="{DAE2AE24-1242-4963-9F55-145EE993033D}"/>
              </a:ext>
            </a:extLst>
          </p:cNvPr>
          <p:cNvSpPr txBox="1"/>
          <p:nvPr/>
        </p:nvSpPr>
        <p:spPr>
          <a:xfrm>
            <a:off x="6400800" y="2176182"/>
            <a:ext cx="2590800" cy="2677656"/>
          </a:xfrm>
          <a:prstGeom prst="rect">
            <a:avLst/>
          </a:prstGeom>
          <a:noFill/>
          <a:ln w="38100">
            <a:solidFill>
              <a:srgbClr val="0070C0"/>
            </a:solidFill>
          </a:ln>
        </p:spPr>
        <p:txBody>
          <a:bodyPr wrap="square" rtlCol="0">
            <a:spAutoFit/>
          </a:bodyPr>
          <a:lstStyle/>
          <a:p>
            <a:r>
              <a:rPr lang="en-US" sz="1400" b="1" dirty="0">
                <a:solidFill>
                  <a:srgbClr val="0070C0"/>
                </a:solidFill>
              </a:rPr>
              <a:t>Surprisingly, Posner missed this point in his </a:t>
            </a:r>
            <a:r>
              <a:rPr lang="en-US" sz="1400" b="1" i="1" dirty="0">
                <a:solidFill>
                  <a:srgbClr val="0070C0"/>
                </a:solidFill>
              </a:rPr>
              <a:t>Marshfield</a:t>
            </a:r>
            <a:r>
              <a:rPr lang="en-US" sz="1400" b="1" dirty="0">
                <a:solidFill>
                  <a:srgbClr val="0070C0"/>
                </a:solidFill>
              </a:rPr>
              <a:t> (1995) opinion. He treated MFNs as the </a:t>
            </a:r>
            <a:r>
              <a:rPr lang="en-US" sz="1400" b="1" i="1" dirty="0">
                <a:solidFill>
                  <a:srgbClr val="0070C0"/>
                </a:solidFill>
              </a:rPr>
              <a:t>“sort of conduct that antitrust seeks to encourage.”</a:t>
            </a:r>
            <a:r>
              <a:rPr lang="en-US" sz="1400" b="1" dirty="0">
                <a:solidFill>
                  <a:srgbClr val="0070C0"/>
                </a:solidFill>
              </a:rPr>
              <a:t> After DOJ sent him a letter, he modified the statement to say, “</a:t>
            </a:r>
            <a:r>
              <a:rPr lang="en-US" sz="1400" b="1" i="1" dirty="0">
                <a:solidFill>
                  <a:srgbClr val="0070C0"/>
                </a:solidFill>
              </a:rPr>
              <a:t>Perhaps, as the Department of Justice believes, these clauses are misused to anticompetitive ends in some cases.”</a:t>
            </a:r>
            <a:endParaRPr lang="en-US" sz="1400" b="1" dirty="0">
              <a:solidFill>
                <a:srgbClr val="0070C0"/>
              </a:solidFill>
            </a:endParaRPr>
          </a:p>
        </p:txBody>
      </p:sp>
      <p:cxnSp>
        <p:nvCxnSpPr>
          <p:cNvPr id="9" name="Straight Arrow Connector 8">
            <a:extLst>
              <a:ext uri="{FF2B5EF4-FFF2-40B4-BE49-F238E27FC236}">
                <a16:creationId xmlns:a16="http://schemas.microsoft.com/office/drawing/2014/main" id="{51472F8D-81DB-4D62-915E-57BF02B5322C}"/>
              </a:ext>
            </a:extLst>
          </p:cNvPr>
          <p:cNvCxnSpPr>
            <a:cxnSpLocks/>
          </p:cNvCxnSpPr>
          <p:nvPr/>
        </p:nvCxnSpPr>
        <p:spPr>
          <a:xfrm flipH="1">
            <a:off x="5715000" y="2952750"/>
            <a:ext cx="533400" cy="7620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97A32E7-2FC1-4873-A8E8-8D261C77E8A2}"/>
              </a:ext>
            </a:extLst>
          </p:cNvPr>
          <p:cNvSpPr txBox="1"/>
          <p:nvPr/>
        </p:nvSpPr>
        <p:spPr>
          <a:xfrm>
            <a:off x="533400" y="4429042"/>
            <a:ext cx="4800600" cy="523220"/>
          </a:xfrm>
          <a:prstGeom prst="rect">
            <a:avLst/>
          </a:prstGeom>
          <a:solidFill>
            <a:srgbClr val="FFC000"/>
          </a:solidFill>
          <a:ln w="38100">
            <a:solidFill>
              <a:srgbClr val="0070C0"/>
            </a:solidFill>
          </a:ln>
        </p:spPr>
        <p:txBody>
          <a:bodyPr wrap="square" rtlCol="0">
            <a:spAutoFit/>
          </a:bodyPr>
          <a:lstStyle/>
          <a:p>
            <a:r>
              <a:rPr lang="en-US" sz="1400" b="1" dirty="0">
                <a:solidFill>
                  <a:srgbClr val="0070C0"/>
                </a:solidFill>
              </a:rPr>
              <a:t>                                        </a:t>
            </a:r>
            <a:r>
              <a:rPr lang="en-US" sz="1400" b="1" u="sng" dirty="0">
                <a:solidFill>
                  <a:srgbClr val="0070C0"/>
                </a:solidFill>
              </a:rPr>
              <a:t>Game Theory</a:t>
            </a:r>
            <a:r>
              <a:rPr lang="en-US" sz="1400" b="1" dirty="0">
                <a:solidFill>
                  <a:srgbClr val="0070C0"/>
                </a:solidFill>
              </a:rPr>
              <a:t>: </a:t>
            </a:r>
            <a:br>
              <a:rPr lang="en-US" sz="1400" b="1" dirty="0">
                <a:solidFill>
                  <a:srgbClr val="0070C0"/>
                </a:solidFill>
              </a:rPr>
            </a:br>
            <a:r>
              <a:rPr lang="en-US" sz="1400" b="1" dirty="0">
                <a:solidFill>
                  <a:srgbClr val="0070C0"/>
                </a:solidFill>
              </a:rPr>
              <a:t>“Think ahead and reason back. It may change your answer.”</a:t>
            </a:r>
          </a:p>
        </p:txBody>
      </p:sp>
    </p:spTree>
    <p:extLst>
      <p:ext uri="{BB962C8B-B14F-4D97-AF65-F5344CB8AC3E}">
        <p14:creationId xmlns:p14="http://schemas.microsoft.com/office/powerpoint/2010/main" val="633732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79681"/>
            <a:ext cx="8229600" cy="857250"/>
          </a:xfrm>
        </p:spPr>
        <p:txBody>
          <a:bodyPr>
            <a:normAutofit/>
          </a:bodyPr>
          <a:lstStyle/>
          <a:p>
            <a:r>
              <a:rPr lang="en-US" i="1" dirty="0"/>
              <a:t>American Express</a:t>
            </a:r>
            <a:r>
              <a:rPr lang="en-US" dirty="0"/>
              <a:t>: 2d Cir. (2016) </a:t>
            </a:r>
            <a:r>
              <a:rPr lang="en-US" dirty="0">
                <a:solidFill>
                  <a:srgbClr val="0070C0"/>
                </a:solidFill>
              </a:rPr>
              <a:t>(and Critiques)</a:t>
            </a:r>
          </a:p>
        </p:txBody>
      </p:sp>
      <p:sp>
        <p:nvSpPr>
          <p:cNvPr id="3" name="Content Placeholder 2"/>
          <p:cNvSpPr>
            <a:spLocks noGrp="1"/>
          </p:cNvSpPr>
          <p:nvPr>
            <p:ph idx="1"/>
          </p:nvPr>
        </p:nvSpPr>
        <p:spPr>
          <a:xfrm>
            <a:off x="380999" y="777570"/>
            <a:ext cx="5791200" cy="4038600"/>
          </a:xfrm>
        </p:spPr>
        <p:txBody>
          <a:bodyPr>
            <a:normAutofit fontScale="55000" lnSpcReduction="20000"/>
          </a:bodyPr>
          <a:lstStyle/>
          <a:p>
            <a:r>
              <a:rPr lang="en-US" dirty="0"/>
              <a:t>Second Circuit reverses!</a:t>
            </a:r>
          </a:p>
          <a:p>
            <a:r>
              <a:rPr lang="en-US" dirty="0"/>
              <a:t>Rejects Amex market power finding</a:t>
            </a:r>
          </a:p>
          <a:p>
            <a:pPr lvl="1"/>
            <a:r>
              <a:rPr lang="en-US" dirty="0"/>
              <a:t>District court failed to take into account “two-sided market” interaction</a:t>
            </a:r>
          </a:p>
          <a:p>
            <a:pPr lvl="1"/>
            <a:r>
              <a:rPr lang="en-US" dirty="0"/>
              <a:t>DCT. did not take into account pass-on of rewards to card holders</a:t>
            </a:r>
          </a:p>
          <a:p>
            <a:r>
              <a:rPr lang="en-US" dirty="0"/>
              <a:t>Reject harm to competition finding</a:t>
            </a:r>
          </a:p>
          <a:p>
            <a:pPr lvl="1"/>
            <a:r>
              <a:rPr lang="en-US" dirty="0">
                <a:solidFill>
                  <a:srgbClr val="C00000"/>
                </a:solidFill>
              </a:rPr>
              <a:t>No evidence that rules harmed competition, </a:t>
            </a:r>
            <a:br>
              <a:rPr lang="en-US" dirty="0">
                <a:solidFill>
                  <a:srgbClr val="C00000"/>
                </a:solidFill>
              </a:rPr>
            </a:br>
            <a:r>
              <a:rPr lang="en-US" dirty="0">
                <a:solidFill>
                  <a:srgbClr val="C00000"/>
                </a:solidFill>
              </a:rPr>
              <a:t>once take into account two-sided market nature of market</a:t>
            </a:r>
          </a:p>
          <a:p>
            <a:pPr lvl="1"/>
            <a:r>
              <a:rPr lang="en-US" dirty="0">
                <a:solidFill>
                  <a:srgbClr val="C00000"/>
                </a:solidFill>
              </a:rPr>
              <a:t>Harm to merchants alone is insufficient for liability</a:t>
            </a:r>
          </a:p>
          <a:p>
            <a:pPr lvl="2"/>
            <a:r>
              <a:rPr lang="en-US" dirty="0"/>
              <a:t>Merchant fees fund cardholder benefits</a:t>
            </a:r>
          </a:p>
          <a:p>
            <a:pPr lvl="2"/>
            <a:r>
              <a:rPr lang="en-US" dirty="0"/>
              <a:t>Cardholder benefits increase competition among payment card networks</a:t>
            </a:r>
          </a:p>
          <a:p>
            <a:pPr lvl="2"/>
            <a:r>
              <a:rPr lang="en-US" dirty="0"/>
              <a:t>District Ct finding that not all rewards passed-on is </a:t>
            </a:r>
            <a:br>
              <a:rPr lang="en-US" dirty="0"/>
            </a:br>
            <a:r>
              <a:rPr lang="en-US" dirty="0"/>
              <a:t>not sufficient rebuttal </a:t>
            </a:r>
          </a:p>
          <a:p>
            <a:r>
              <a:rPr lang="en-US" dirty="0"/>
              <a:t>Missing evidence demanded by 2d Cir.</a:t>
            </a:r>
          </a:p>
          <a:p>
            <a:pPr lvl="1"/>
            <a:r>
              <a:rPr lang="en-US" dirty="0"/>
              <a:t>Evidence that Amex Cardholders harmed</a:t>
            </a:r>
          </a:p>
          <a:p>
            <a:pPr lvl="1"/>
            <a:r>
              <a:rPr lang="en-US" dirty="0"/>
              <a:t>Evidence that total credit card transactions fell</a:t>
            </a:r>
          </a:p>
          <a:p>
            <a:pPr marL="274320" lvl="1" indent="0">
              <a:buNone/>
            </a:pPr>
            <a:endParaRPr lang="en-US" dirty="0"/>
          </a:p>
          <a:p>
            <a:pPr lvl="1"/>
            <a:endParaRPr lang="en-US" dirty="0"/>
          </a:p>
        </p:txBody>
      </p:sp>
      <p:sp>
        <p:nvSpPr>
          <p:cNvPr id="4" name="TextBox 3">
            <a:extLst>
              <a:ext uri="{FF2B5EF4-FFF2-40B4-BE49-F238E27FC236}">
                <a16:creationId xmlns:a16="http://schemas.microsoft.com/office/drawing/2014/main" id="{684FA548-5BD5-4A25-9272-7C9233F32346}"/>
              </a:ext>
            </a:extLst>
          </p:cNvPr>
          <p:cNvSpPr txBox="1"/>
          <p:nvPr/>
        </p:nvSpPr>
        <p:spPr>
          <a:xfrm>
            <a:off x="6781800" y="894969"/>
            <a:ext cx="2215907" cy="738664"/>
          </a:xfrm>
          <a:prstGeom prst="rect">
            <a:avLst/>
          </a:prstGeom>
          <a:noFill/>
          <a:ln w="38100">
            <a:solidFill>
              <a:srgbClr val="0070C0"/>
            </a:solidFill>
          </a:ln>
        </p:spPr>
        <p:txBody>
          <a:bodyPr wrap="square" rtlCol="0">
            <a:spAutoFit/>
          </a:bodyPr>
          <a:lstStyle/>
          <a:p>
            <a:r>
              <a:rPr lang="en-US" sz="1400" b="1" dirty="0">
                <a:solidFill>
                  <a:srgbClr val="0070C0"/>
                </a:solidFill>
              </a:rPr>
              <a:t>In fact, DOJ expert did take 2-sided market elements into account</a:t>
            </a:r>
          </a:p>
        </p:txBody>
      </p:sp>
      <p:cxnSp>
        <p:nvCxnSpPr>
          <p:cNvPr id="5" name="Straight Arrow Connector 4">
            <a:extLst>
              <a:ext uri="{FF2B5EF4-FFF2-40B4-BE49-F238E27FC236}">
                <a16:creationId xmlns:a16="http://schemas.microsoft.com/office/drawing/2014/main" id="{9AFE3440-4DD7-4A67-A38D-25CE9A3F33CD}"/>
              </a:ext>
            </a:extLst>
          </p:cNvPr>
          <p:cNvCxnSpPr>
            <a:cxnSpLocks/>
          </p:cNvCxnSpPr>
          <p:nvPr/>
        </p:nvCxnSpPr>
        <p:spPr>
          <a:xfrm flipH="1">
            <a:off x="5943601" y="1264301"/>
            <a:ext cx="685799" cy="1640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942EBC8-D6F4-44E5-9670-45385253A94E}"/>
              </a:ext>
            </a:extLst>
          </p:cNvPr>
          <p:cNvSpPr txBox="1"/>
          <p:nvPr/>
        </p:nvSpPr>
        <p:spPr>
          <a:xfrm>
            <a:off x="6629400" y="2110264"/>
            <a:ext cx="2368307" cy="738664"/>
          </a:xfrm>
          <a:prstGeom prst="rect">
            <a:avLst/>
          </a:prstGeom>
          <a:noFill/>
          <a:ln w="38100">
            <a:solidFill>
              <a:srgbClr val="0070C0"/>
            </a:solidFill>
          </a:ln>
        </p:spPr>
        <p:txBody>
          <a:bodyPr wrap="square" rtlCol="0">
            <a:spAutoFit/>
          </a:bodyPr>
          <a:lstStyle/>
          <a:p>
            <a:r>
              <a:rPr lang="en-US" sz="1400" b="1" dirty="0">
                <a:solidFill>
                  <a:srgbClr val="0070C0"/>
                </a:solidFill>
              </a:rPr>
              <a:t>In fact, there was significant evidence that pass-back of rewards very limited</a:t>
            </a:r>
          </a:p>
        </p:txBody>
      </p:sp>
      <p:cxnSp>
        <p:nvCxnSpPr>
          <p:cNvPr id="9" name="Straight Arrow Connector 8">
            <a:extLst>
              <a:ext uri="{FF2B5EF4-FFF2-40B4-BE49-F238E27FC236}">
                <a16:creationId xmlns:a16="http://schemas.microsoft.com/office/drawing/2014/main" id="{D449D320-E1A3-4AE4-95B6-CA795651C769}"/>
              </a:ext>
            </a:extLst>
          </p:cNvPr>
          <p:cNvCxnSpPr>
            <a:cxnSpLocks/>
          </p:cNvCxnSpPr>
          <p:nvPr/>
        </p:nvCxnSpPr>
        <p:spPr>
          <a:xfrm flipH="1" flipV="1">
            <a:off x="5715000" y="2221468"/>
            <a:ext cx="762001" cy="25812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0633E7F-8ED9-4B91-A785-EE5C9C3F64A0}"/>
              </a:ext>
            </a:extLst>
          </p:cNvPr>
          <p:cNvCxnSpPr>
            <a:cxnSpLocks/>
          </p:cNvCxnSpPr>
          <p:nvPr/>
        </p:nvCxnSpPr>
        <p:spPr>
          <a:xfrm flipH="1">
            <a:off x="5867402" y="2616121"/>
            <a:ext cx="609599" cy="23280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D1E0D7B-0E3F-451F-A301-0880BFBCFAB1}"/>
              </a:ext>
            </a:extLst>
          </p:cNvPr>
          <p:cNvSpPr txBox="1"/>
          <p:nvPr/>
        </p:nvSpPr>
        <p:spPr>
          <a:xfrm>
            <a:off x="5715000" y="4491465"/>
            <a:ext cx="3124200" cy="523220"/>
          </a:xfrm>
          <a:prstGeom prst="rect">
            <a:avLst/>
          </a:prstGeom>
          <a:noFill/>
          <a:ln w="38100">
            <a:solidFill>
              <a:srgbClr val="0070C0"/>
            </a:solidFill>
          </a:ln>
        </p:spPr>
        <p:txBody>
          <a:bodyPr wrap="square" rtlCol="0">
            <a:spAutoFit/>
          </a:bodyPr>
          <a:lstStyle/>
          <a:p>
            <a:r>
              <a:rPr lang="en-US" sz="1400" b="1" dirty="0">
                <a:solidFill>
                  <a:srgbClr val="0070C0"/>
                </a:solidFill>
              </a:rPr>
              <a:t>Total transactions is a poor measure of competitive effects in this case</a:t>
            </a:r>
          </a:p>
        </p:txBody>
      </p:sp>
      <p:cxnSp>
        <p:nvCxnSpPr>
          <p:cNvPr id="16" name="Straight Arrow Connector 15">
            <a:extLst>
              <a:ext uri="{FF2B5EF4-FFF2-40B4-BE49-F238E27FC236}">
                <a16:creationId xmlns:a16="http://schemas.microsoft.com/office/drawing/2014/main" id="{4A77EE86-F596-428A-A8AD-07369B35391F}"/>
              </a:ext>
            </a:extLst>
          </p:cNvPr>
          <p:cNvCxnSpPr>
            <a:cxnSpLocks/>
          </p:cNvCxnSpPr>
          <p:nvPr/>
        </p:nvCxnSpPr>
        <p:spPr>
          <a:xfrm flipH="1">
            <a:off x="4953004" y="4816170"/>
            <a:ext cx="685796"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668C66C-CD6B-4B84-AA61-16E6CC968EB7}"/>
              </a:ext>
            </a:extLst>
          </p:cNvPr>
          <p:cNvSpPr txBox="1"/>
          <p:nvPr/>
        </p:nvSpPr>
        <p:spPr>
          <a:xfrm>
            <a:off x="6096000" y="3828976"/>
            <a:ext cx="1898893" cy="523220"/>
          </a:xfrm>
          <a:prstGeom prst="rect">
            <a:avLst/>
          </a:prstGeom>
          <a:noFill/>
          <a:ln w="38100">
            <a:solidFill>
              <a:srgbClr val="0070C0"/>
            </a:solidFill>
          </a:ln>
        </p:spPr>
        <p:txBody>
          <a:bodyPr wrap="square" rtlCol="0">
            <a:spAutoFit/>
          </a:bodyPr>
          <a:lstStyle/>
          <a:p>
            <a:r>
              <a:rPr lang="en-US" sz="1400" b="1" dirty="0">
                <a:solidFill>
                  <a:srgbClr val="0070C0"/>
                </a:solidFill>
              </a:rPr>
              <a:t>Ignores impact on “all” consumers</a:t>
            </a:r>
          </a:p>
        </p:txBody>
      </p:sp>
      <p:cxnSp>
        <p:nvCxnSpPr>
          <p:cNvPr id="20" name="Straight Arrow Connector 19">
            <a:extLst>
              <a:ext uri="{FF2B5EF4-FFF2-40B4-BE49-F238E27FC236}">
                <a16:creationId xmlns:a16="http://schemas.microsoft.com/office/drawing/2014/main" id="{46E91076-5DE6-4EFA-AB72-AEFB3E01780B}"/>
              </a:ext>
            </a:extLst>
          </p:cNvPr>
          <p:cNvCxnSpPr>
            <a:cxnSpLocks/>
          </p:cNvCxnSpPr>
          <p:nvPr/>
        </p:nvCxnSpPr>
        <p:spPr>
          <a:xfrm flipH="1">
            <a:off x="5181678" y="4150776"/>
            <a:ext cx="748634" cy="24815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50CEF9F-9C35-40DF-B8FA-DECFB05CBFF9}"/>
              </a:ext>
            </a:extLst>
          </p:cNvPr>
          <p:cNvCxnSpPr>
            <a:cxnSpLocks/>
          </p:cNvCxnSpPr>
          <p:nvPr/>
        </p:nvCxnSpPr>
        <p:spPr>
          <a:xfrm>
            <a:off x="6592185" y="388719"/>
            <a:ext cx="914401" cy="400717"/>
          </a:xfrm>
          <a:prstGeom prst="straightConnector1">
            <a:avLst/>
          </a:prstGeom>
          <a:ln w="28575">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596AF14-BBDA-4F3A-8B8F-C45323908012}"/>
              </a:ext>
            </a:extLst>
          </p:cNvPr>
          <p:cNvSpPr txBox="1"/>
          <p:nvPr/>
        </p:nvSpPr>
        <p:spPr>
          <a:xfrm>
            <a:off x="6482317" y="3033991"/>
            <a:ext cx="2590801" cy="523220"/>
          </a:xfrm>
          <a:prstGeom prst="rect">
            <a:avLst/>
          </a:prstGeom>
          <a:noFill/>
          <a:ln w="38100">
            <a:solidFill>
              <a:srgbClr val="0070C0"/>
            </a:solidFill>
          </a:ln>
        </p:spPr>
        <p:txBody>
          <a:bodyPr wrap="square" rtlCol="0">
            <a:spAutoFit/>
          </a:bodyPr>
          <a:lstStyle/>
          <a:p>
            <a:r>
              <a:rPr lang="en-US" sz="1400" b="1" dirty="0">
                <a:solidFill>
                  <a:srgbClr val="0070C0"/>
                </a:solidFill>
              </a:rPr>
              <a:t>Economic logic implies higher fees passed on as higher prices</a:t>
            </a:r>
          </a:p>
        </p:txBody>
      </p:sp>
      <p:cxnSp>
        <p:nvCxnSpPr>
          <p:cNvPr id="18" name="Straight Arrow Connector 17">
            <a:extLst>
              <a:ext uri="{FF2B5EF4-FFF2-40B4-BE49-F238E27FC236}">
                <a16:creationId xmlns:a16="http://schemas.microsoft.com/office/drawing/2014/main" id="{566460D5-1860-4261-9F88-75E11A9D2D20}"/>
              </a:ext>
            </a:extLst>
          </p:cNvPr>
          <p:cNvCxnSpPr>
            <a:cxnSpLocks/>
          </p:cNvCxnSpPr>
          <p:nvPr/>
        </p:nvCxnSpPr>
        <p:spPr>
          <a:xfrm flipH="1" flipV="1">
            <a:off x="5475845" y="3228047"/>
            <a:ext cx="911666" cy="4795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D5069FF-AD10-4DAF-B247-46AD25E94562}"/>
              </a:ext>
            </a:extLst>
          </p:cNvPr>
          <p:cNvCxnSpPr>
            <a:cxnSpLocks/>
          </p:cNvCxnSpPr>
          <p:nvPr/>
        </p:nvCxnSpPr>
        <p:spPr>
          <a:xfrm>
            <a:off x="6477001" y="489837"/>
            <a:ext cx="800099" cy="347261"/>
          </a:xfrm>
          <a:prstGeom prst="straightConnector1">
            <a:avLst/>
          </a:prstGeom>
          <a:ln w="28575">
            <a:solidFill>
              <a:srgbClr val="0070C0"/>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92457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FB05E-F6A1-49E4-9C70-16BD792E01F0}"/>
              </a:ext>
            </a:extLst>
          </p:cNvPr>
          <p:cNvSpPr>
            <a:spLocks noGrp="1"/>
          </p:cNvSpPr>
          <p:nvPr>
            <p:ph type="title"/>
          </p:nvPr>
        </p:nvSpPr>
        <p:spPr>
          <a:xfrm>
            <a:off x="423618" y="1"/>
            <a:ext cx="8296766" cy="994172"/>
          </a:xfrm>
        </p:spPr>
        <p:txBody>
          <a:bodyPr>
            <a:normAutofit/>
          </a:bodyPr>
          <a:lstStyle/>
          <a:p>
            <a:r>
              <a:rPr lang="en-US" dirty="0"/>
              <a:t>Supreme Court (2018): </a:t>
            </a:r>
            <a:r>
              <a:rPr lang="en-US" altLang="en-US" dirty="0"/>
              <a:t>Judgment for Amex</a:t>
            </a:r>
            <a:endParaRPr lang="en-US" dirty="0"/>
          </a:p>
        </p:txBody>
      </p:sp>
      <p:sp>
        <p:nvSpPr>
          <p:cNvPr id="3" name="Content Placeholder 2">
            <a:extLst>
              <a:ext uri="{FF2B5EF4-FFF2-40B4-BE49-F238E27FC236}">
                <a16:creationId xmlns:a16="http://schemas.microsoft.com/office/drawing/2014/main" id="{38B6ECD7-CE19-4355-AAE5-1EBE03192671}"/>
              </a:ext>
            </a:extLst>
          </p:cNvPr>
          <p:cNvSpPr>
            <a:spLocks noGrp="1"/>
          </p:cNvSpPr>
          <p:nvPr>
            <p:ph idx="1"/>
          </p:nvPr>
        </p:nvSpPr>
        <p:spPr>
          <a:xfrm>
            <a:off x="367795" y="683613"/>
            <a:ext cx="6053383" cy="4379288"/>
          </a:xfrm>
        </p:spPr>
        <p:txBody>
          <a:bodyPr>
            <a:normAutofit fontScale="47500" lnSpcReduction="20000"/>
          </a:bodyPr>
          <a:lstStyle/>
          <a:p>
            <a:pPr>
              <a:lnSpc>
                <a:spcPct val="110000"/>
              </a:lnSpc>
            </a:pPr>
            <a:r>
              <a:rPr lang="en-US" sz="3300" dirty="0"/>
              <a:t>Outcome: Reverse and Dismiss</a:t>
            </a:r>
          </a:p>
          <a:p>
            <a:pPr lvl="1">
              <a:lnSpc>
                <a:spcPct val="110000"/>
              </a:lnSpc>
            </a:pPr>
            <a:r>
              <a:rPr lang="en-US" sz="2700" dirty="0"/>
              <a:t>5-4 Majority; No Remand – District court reversed</a:t>
            </a:r>
          </a:p>
          <a:p>
            <a:pPr lvl="1">
              <a:lnSpc>
                <a:spcPct val="110000"/>
              </a:lnSpc>
            </a:pPr>
            <a:r>
              <a:rPr lang="en-US" altLang="en-US" sz="2700" dirty="0"/>
              <a:t>Concludes that findings of the district court are “clearly erroneous.”</a:t>
            </a:r>
          </a:p>
          <a:p>
            <a:pPr lvl="1">
              <a:lnSpc>
                <a:spcPct val="110000"/>
              </a:lnSpc>
            </a:pPr>
            <a:r>
              <a:rPr lang="en-US" sz="2700" dirty="0"/>
              <a:t>Accepts Amex justification that MFN is a way to protect the “goodwill” of its brand and share the higher fees with card users as “rewards”</a:t>
            </a:r>
          </a:p>
          <a:p>
            <a:pPr>
              <a:lnSpc>
                <a:spcPct val="110000"/>
              </a:lnSpc>
            </a:pPr>
            <a:r>
              <a:rPr lang="en-US" altLang="en-US" sz="3300" dirty="0"/>
              <a:t>Further Details:</a:t>
            </a:r>
            <a:endParaRPr lang="en-US" altLang="en-US" dirty="0"/>
          </a:p>
          <a:p>
            <a:pPr lvl="1">
              <a:lnSpc>
                <a:spcPct val="110000"/>
              </a:lnSpc>
              <a:spcBef>
                <a:spcPct val="0"/>
              </a:spcBef>
            </a:pPr>
            <a:r>
              <a:rPr lang="en-US" altLang="en-US" sz="3400" dirty="0"/>
              <a:t>Government failed to show Amex had market power, as required for a vertical case</a:t>
            </a:r>
          </a:p>
          <a:p>
            <a:pPr lvl="2">
              <a:lnSpc>
                <a:spcPct val="110000"/>
              </a:lnSpc>
              <a:spcBef>
                <a:spcPct val="0"/>
              </a:spcBef>
            </a:pPr>
            <a:r>
              <a:rPr lang="en-US" altLang="en-US" sz="2900" dirty="0">
                <a:solidFill>
                  <a:srgbClr val="C00000"/>
                </a:solidFill>
              </a:rPr>
              <a:t>Direct evidence of power/effect is not enough</a:t>
            </a:r>
          </a:p>
          <a:p>
            <a:pPr lvl="2">
              <a:lnSpc>
                <a:spcPct val="110000"/>
              </a:lnSpc>
              <a:spcBef>
                <a:spcPct val="0"/>
              </a:spcBef>
            </a:pPr>
            <a:r>
              <a:rPr lang="en-US" altLang="en-US" sz="2900" i="1" dirty="0">
                <a:solidFill>
                  <a:srgbClr val="C00000"/>
                </a:solidFill>
              </a:rPr>
              <a:t>NCAA/IFD </a:t>
            </a:r>
            <a:r>
              <a:rPr lang="en-US" altLang="en-US" sz="2900" dirty="0">
                <a:solidFill>
                  <a:srgbClr val="C00000"/>
                </a:solidFill>
              </a:rPr>
              <a:t>does not apply because Amex restraint is vertical, not horizontal </a:t>
            </a:r>
          </a:p>
          <a:p>
            <a:pPr lvl="2">
              <a:lnSpc>
                <a:spcPct val="110000"/>
              </a:lnSpc>
              <a:spcBef>
                <a:spcPct val="0"/>
              </a:spcBef>
            </a:pPr>
            <a:r>
              <a:rPr lang="en-US" altLang="en-US" sz="2900" dirty="0">
                <a:solidFill>
                  <a:srgbClr val="C00000"/>
                </a:solidFill>
              </a:rPr>
              <a:t>So, Govt must define a relevant market and prove power with market share evidence </a:t>
            </a:r>
            <a:r>
              <a:rPr lang="en-US" altLang="en-US" sz="2900" i="1" dirty="0">
                <a:solidFill>
                  <a:srgbClr val="C00000"/>
                </a:solidFill>
              </a:rPr>
              <a:t>(See footnote 7)</a:t>
            </a:r>
          </a:p>
          <a:p>
            <a:pPr lvl="1">
              <a:lnSpc>
                <a:spcPct val="110000"/>
              </a:lnSpc>
              <a:spcBef>
                <a:spcPct val="0"/>
              </a:spcBef>
            </a:pPr>
            <a:r>
              <a:rPr lang="en-US" altLang="en-US" sz="3600" dirty="0"/>
              <a:t>Relevant market must be a 2-sided “transaction platform” market (i.e., not just merchant-side)</a:t>
            </a:r>
          </a:p>
          <a:p>
            <a:pPr lvl="1">
              <a:lnSpc>
                <a:spcPct val="110000"/>
              </a:lnSpc>
              <a:spcBef>
                <a:spcPct val="0"/>
              </a:spcBef>
            </a:pPr>
            <a:r>
              <a:rPr lang="en-US" altLang="en-US" sz="3300" dirty="0"/>
              <a:t>Gov’t fails to satisfy “Step 1” of three-step burden shifting framework </a:t>
            </a:r>
          </a:p>
          <a:p>
            <a:pPr lvl="2">
              <a:lnSpc>
                <a:spcPct val="110000"/>
              </a:lnSpc>
              <a:spcBef>
                <a:spcPct val="0"/>
              </a:spcBef>
            </a:pPr>
            <a:r>
              <a:rPr lang="en-US" altLang="en-US" sz="2900" dirty="0"/>
              <a:t>Failure to show overall harm (to all participants) in </a:t>
            </a:r>
            <a:br>
              <a:rPr lang="en-US" altLang="en-US" sz="2900" dirty="0"/>
            </a:br>
            <a:r>
              <a:rPr lang="en-US" altLang="en-US" sz="2900" dirty="0"/>
              <a:t>this 2-sided platform market </a:t>
            </a:r>
          </a:p>
          <a:p>
            <a:pPr>
              <a:lnSpc>
                <a:spcPct val="110000"/>
              </a:lnSpc>
            </a:pPr>
            <a:endParaRPr lang="en-US" dirty="0"/>
          </a:p>
        </p:txBody>
      </p:sp>
      <p:sp>
        <p:nvSpPr>
          <p:cNvPr id="4" name="Slide Number Placeholder 3">
            <a:extLst>
              <a:ext uri="{FF2B5EF4-FFF2-40B4-BE49-F238E27FC236}">
                <a16:creationId xmlns:a16="http://schemas.microsoft.com/office/drawing/2014/main" id="{76FD69BF-8C0F-40DC-AC27-1D0B400A6EB8}"/>
              </a:ext>
            </a:extLst>
          </p:cNvPr>
          <p:cNvSpPr>
            <a:spLocks noGrp="1"/>
          </p:cNvSpPr>
          <p:nvPr>
            <p:ph type="sldNum" sz="quarter" idx="12"/>
          </p:nvPr>
        </p:nvSpPr>
        <p:spPr>
          <a:xfrm>
            <a:off x="7086600" y="4767264"/>
            <a:ext cx="2057400" cy="274637"/>
          </a:xfrm>
          <a:prstGeom prst="rect">
            <a:avLst/>
          </a:prstGeom>
        </p:spPr>
        <p:txBody>
          <a:bodyPr vert="horz" lIns="68580" tIns="34290" rIns="68580" bIns="34290" rtlCol="0" anchor="ctr"/>
          <a:lstStyle/>
          <a:p>
            <a:fld id="{53059169-D310-4D79-83BC-9AFBAB05B9AD}" type="slidenum">
              <a:rPr lang="en-US" smtClean="0"/>
              <a:t>41</a:t>
            </a:fld>
            <a:endParaRPr lang="en-US"/>
          </a:p>
        </p:txBody>
      </p:sp>
      <p:sp>
        <p:nvSpPr>
          <p:cNvPr id="5" name="TextBox 4">
            <a:extLst>
              <a:ext uri="{FF2B5EF4-FFF2-40B4-BE49-F238E27FC236}">
                <a16:creationId xmlns:a16="http://schemas.microsoft.com/office/drawing/2014/main" id="{F4539D62-A0BA-4AB8-A446-296D8974099A}"/>
              </a:ext>
            </a:extLst>
          </p:cNvPr>
          <p:cNvSpPr txBox="1"/>
          <p:nvPr/>
        </p:nvSpPr>
        <p:spPr>
          <a:xfrm>
            <a:off x="6858000" y="2873257"/>
            <a:ext cx="1981200" cy="2031325"/>
          </a:xfrm>
          <a:prstGeom prst="rect">
            <a:avLst/>
          </a:prstGeom>
          <a:solidFill>
            <a:srgbClr val="FFFF00"/>
          </a:solidFill>
          <a:ln w="38100">
            <a:solidFill>
              <a:srgbClr val="0070C0"/>
            </a:solidFill>
          </a:ln>
        </p:spPr>
        <p:txBody>
          <a:bodyPr wrap="square" rtlCol="0">
            <a:spAutoFit/>
          </a:bodyPr>
          <a:lstStyle/>
          <a:p>
            <a:r>
              <a:rPr lang="en-US" sz="1400" b="1" dirty="0">
                <a:solidFill>
                  <a:srgbClr val="0070C0"/>
                </a:solidFill>
              </a:rPr>
              <a:t>Key point: This required </a:t>
            </a:r>
            <a:br>
              <a:rPr lang="en-US" sz="1400" b="1" dirty="0">
                <a:solidFill>
                  <a:srgbClr val="0070C0"/>
                </a:solidFill>
              </a:rPr>
            </a:br>
            <a:r>
              <a:rPr lang="en-US" sz="1400" b="1" dirty="0">
                <a:solidFill>
                  <a:srgbClr val="0070C0"/>
                </a:solidFill>
              </a:rPr>
              <a:t>2-sided market definition </a:t>
            </a:r>
            <a:r>
              <a:rPr lang="en-US" altLang="en-US" sz="1400" b="1" dirty="0">
                <a:solidFill>
                  <a:srgbClr val="0070C0"/>
                </a:solidFill>
              </a:rPr>
              <a:t>puts the burden on government to show overall anticompetitive effects (i.e., lack of sufficient benefits) all in Step 1.  </a:t>
            </a:r>
            <a:endParaRPr lang="en-US" sz="1400" b="1" dirty="0">
              <a:solidFill>
                <a:srgbClr val="0070C0"/>
              </a:solidFill>
            </a:endParaRPr>
          </a:p>
        </p:txBody>
      </p:sp>
      <p:cxnSp>
        <p:nvCxnSpPr>
          <p:cNvPr id="6" name="Straight Arrow Connector 5">
            <a:extLst>
              <a:ext uri="{FF2B5EF4-FFF2-40B4-BE49-F238E27FC236}">
                <a16:creationId xmlns:a16="http://schemas.microsoft.com/office/drawing/2014/main" id="{8582DF89-DF17-45A0-93E6-C6DAF9A58374}"/>
              </a:ext>
            </a:extLst>
          </p:cNvPr>
          <p:cNvCxnSpPr>
            <a:cxnSpLocks/>
          </p:cNvCxnSpPr>
          <p:nvPr/>
        </p:nvCxnSpPr>
        <p:spPr>
          <a:xfrm flipH="1">
            <a:off x="6116378" y="4017362"/>
            <a:ext cx="609599" cy="23280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B4E3CC6-C001-487E-AC09-3CB6ABCFB6E7}"/>
              </a:ext>
            </a:extLst>
          </p:cNvPr>
          <p:cNvCxnSpPr>
            <a:cxnSpLocks/>
          </p:cNvCxnSpPr>
          <p:nvPr/>
        </p:nvCxnSpPr>
        <p:spPr>
          <a:xfrm flipH="1" flipV="1">
            <a:off x="6146505" y="3181350"/>
            <a:ext cx="597194" cy="1524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594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AF115-F22A-4133-B542-6EF625A6EB12}"/>
              </a:ext>
            </a:extLst>
          </p:cNvPr>
          <p:cNvSpPr>
            <a:spLocks noGrp="1"/>
          </p:cNvSpPr>
          <p:nvPr>
            <p:ph type="title"/>
          </p:nvPr>
        </p:nvSpPr>
        <p:spPr/>
        <p:txBody>
          <a:bodyPr>
            <a:normAutofit/>
          </a:bodyPr>
          <a:lstStyle/>
          <a:p>
            <a:r>
              <a:rPr lang="en-US" dirty="0"/>
              <a:t>Criticism of Supreme Court: </a:t>
            </a:r>
            <a:r>
              <a:rPr lang="en-US" i="1" dirty="0"/>
              <a:t>Summary</a:t>
            </a:r>
          </a:p>
        </p:txBody>
      </p:sp>
      <p:sp>
        <p:nvSpPr>
          <p:cNvPr id="3" name="Content Placeholder 2">
            <a:extLst>
              <a:ext uri="{FF2B5EF4-FFF2-40B4-BE49-F238E27FC236}">
                <a16:creationId xmlns:a16="http://schemas.microsoft.com/office/drawing/2014/main" id="{35D4AD5E-42D3-4DFE-A628-89EFCE71842F}"/>
              </a:ext>
            </a:extLst>
          </p:cNvPr>
          <p:cNvSpPr>
            <a:spLocks noGrp="1"/>
          </p:cNvSpPr>
          <p:nvPr>
            <p:ph idx="1"/>
          </p:nvPr>
        </p:nvSpPr>
        <p:spPr>
          <a:xfrm>
            <a:off x="76200" y="1218407"/>
            <a:ext cx="6934200" cy="3639343"/>
          </a:xfrm>
        </p:spPr>
        <p:txBody>
          <a:bodyPr>
            <a:normAutofit fontScale="85000" lnSpcReduction="20000"/>
          </a:bodyPr>
          <a:lstStyle/>
          <a:p>
            <a:pPr lvl="1">
              <a:lnSpc>
                <a:spcPct val="110000"/>
              </a:lnSpc>
            </a:pPr>
            <a:r>
              <a:rPr lang="en-US" sz="2000" dirty="0"/>
              <a:t>Market power </a:t>
            </a:r>
          </a:p>
          <a:p>
            <a:pPr lvl="2">
              <a:lnSpc>
                <a:spcPct val="110000"/>
              </a:lnSpc>
            </a:pPr>
            <a:r>
              <a:rPr lang="en-US" sz="1600" dirty="0"/>
              <a:t>Requiring a showing that Amex has market power in a single “two-sided transaction platform” market definition, rather than analyzing two single-sided markets (merchants and Amex cardholders), is both unnecessary and confusing </a:t>
            </a:r>
          </a:p>
          <a:p>
            <a:pPr lvl="2">
              <a:lnSpc>
                <a:spcPct val="110000"/>
              </a:lnSpc>
            </a:pPr>
            <a:r>
              <a:rPr lang="en-US" sz="1600" dirty="0"/>
              <a:t>Erroneously concludes that circumstantial evidence should be required to prove market power, </a:t>
            </a:r>
            <a:r>
              <a:rPr lang="en-US" sz="1600" i="1" dirty="0"/>
              <a:t>even if there is direct evidence </a:t>
            </a:r>
            <a:r>
              <a:rPr lang="en-US" sz="1600" dirty="0"/>
              <a:t>	</a:t>
            </a:r>
          </a:p>
          <a:p>
            <a:pPr lvl="1">
              <a:lnSpc>
                <a:spcPct val="110000"/>
              </a:lnSpc>
            </a:pPr>
            <a:r>
              <a:rPr lang="en-US" sz="2000" dirty="0"/>
              <a:t>Anticompetitive effects </a:t>
            </a:r>
          </a:p>
          <a:p>
            <a:pPr lvl="2">
              <a:lnSpc>
                <a:spcPct val="110000"/>
              </a:lnSpc>
            </a:pPr>
            <a:r>
              <a:rPr lang="en-US" sz="1600" dirty="0"/>
              <a:t>Fails to recognize adverse competitive impact of MFN is to facilitate </a:t>
            </a:r>
            <a:br>
              <a:rPr lang="en-US" sz="1600" dirty="0"/>
            </a:br>
            <a:r>
              <a:rPr lang="en-US" sz="1600" dirty="0">
                <a:solidFill>
                  <a:srgbClr val="C00000"/>
                </a:solidFill>
              </a:rPr>
              <a:t>“parallel price increases” </a:t>
            </a:r>
            <a:r>
              <a:rPr lang="en-US" sz="1600" dirty="0"/>
              <a:t>among all 3 major card networks</a:t>
            </a:r>
          </a:p>
          <a:p>
            <a:pPr lvl="2">
              <a:lnSpc>
                <a:spcPct val="110000"/>
              </a:lnSpc>
            </a:pPr>
            <a:r>
              <a:rPr lang="en-US" sz="1600" dirty="0"/>
              <a:t>Fails to take into account that Visa and MasterCard also had </a:t>
            </a:r>
            <a:r>
              <a:rPr lang="en-US" sz="1600" dirty="0">
                <a:solidFill>
                  <a:srgbClr val="C00000"/>
                </a:solidFill>
              </a:rPr>
              <a:t>“parallel” anti-steering rules</a:t>
            </a:r>
          </a:p>
          <a:p>
            <a:pPr lvl="2">
              <a:lnSpc>
                <a:spcPct val="110000"/>
              </a:lnSpc>
            </a:pPr>
            <a:r>
              <a:rPr lang="en-US" sz="1600" dirty="0"/>
              <a:t>Fails to recognize the combination of </a:t>
            </a:r>
            <a:r>
              <a:rPr lang="en-US" sz="1600" dirty="0" err="1"/>
              <a:t>antisteering</a:t>
            </a:r>
            <a:r>
              <a:rPr lang="en-US" sz="1600" dirty="0"/>
              <a:t> rules and rewards for usage creates a dysfunctional </a:t>
            </a:r>
            <a:r>
              <a:rPr lang="en-US" sz="1600" dirty="0">
                <a:solidFill>
                  <a:srgbClr val="C00000"/>
                </a:solidFill>
              </a:rPr>
              <a:t>“prisoner’s dilemma” </a:t>
            </a:r>
            <a:r>
              <a:rPr lang="en-US" sz="1600" dirty="0"/>
              <a:t>for consumers</a:t>
            </a:r>
          </a:p>
          <a:p>
            <a:pPr lvl="2">
              <a:lnSpc>
                <a:spcPct val="110000"/>
              </a:lnSpc>
            </a:pPr>
            <a:r>
              <a:rPr lang="en-US" sz="1600" dirty="0"/>
              <a:t>Erroneously applies the </a:t>
            </a:r>
            <a:r>
              <a:rPr lang="en-US" sz="1600" dirty="0">
                <a:solidFill>
                  <a:srgbClr val="C00000"/>
                </a:solidFill>
              </a:rPr>
              <a:t>“output test”</a:t>
            </a:r>
          </a:p>
          <a:p>
            <a:pPr lvl="2">
              <a:lnSpc>
                <a:spcPct val="110000"/>
              </a:lnSpc>
            </a:pPr>
            <a:r>
              <a:rPr lang="en-US" sz="1600" dirty="0"/>
              <a:t>Fails to recognize that Amex is like an agent for a </a:t>
            </a:r>
            <a:r>
              <a:rPr lang="en-US" sz="1600" dirty="0">
                <a:solidFill>
                  <a:srgbClr val="C00000"/>
                </a:solidFill>
              </a:rPr>
              <a:t>“buyer cartel”</a:t>
            </a:r>
          </a:p>
          <a:p>
            <a:pPr marL="914400" lvl="2" indent="0">
              <a:lnSpc>
                <a:spcPct val="110000"/>
              </a:lnSpc>
              <a:buNone/>
            </a:pPr>
            <a:endParaRPr lang="en-US" sz="1600" dirty="0">
              <a:solidFill>
                <a:srgbClr val="C00000"/>
              </a:solidFill>
            </a:endParaRPr>
          </a:p>
          <a:p>
            <a:endParaRPr lang="en-US" sz="2400" dirty="0"/>
          </a:p>
        </p:txBody>
      </p:sp>
      <p:sp>
        <p:nvSpPr>
          <p:cNvPr id="4" name="Footer Placeholder 3">
            <a:extLst>
              <a:ext uri="{FF2B5EF4-FFF2-40B4-BE49-F238E27FC236}">
                <a16:creationId xmlns:a16="http://schemas.microsoft.com/office/drawing/2014/main" id="{3950DFE3-A383-4C05-9442-93A17E420A5E}"/>
              </a:ext>
            </a:extLst>
          </p:cNvPr>
          <p:cNvSpPr>
            <a:spLocks noGrp="1"/>
          </p:cNvSpPr>
          <p:nvPr>
            <p:ph type="ftr" sz="quarter" idx="11"/>
          </p:nvPr>
        </p:nvSpPr>
        <p:spPr/>
        <p:txBody>
          <a:bodyPr/>
          <a:lstStyle/>
          <a:p>
            <a:r>
              <a:rPr lang="en-US"/>
              <a:t> </a:t>
            </a:r>
          </a:p>
        </p:txBody>
      </p:sp>
      <p:sp>
        <p:nvSpPr>
          <p:cNvPr id="5" name="TextBox 4">
            <a:extLst>
              <a:ext uri="{FF2B5EF4-FFF2-40B4-BE49-F238E27FC236}">
                <a16:creationId xmlns:a16="http://schemas.microsoft.com/office/drawing/2014/main" id="{17410EBB-A33A-44C3-BBE8-EA13A8B61096}"/>
              </a:ext>
            </a:extLst>
          </p:cNvPr>
          <p:cNvSpPr txBox="1"/>
          <p:nvPr/>
        </p:nvSpPr>
        <p:spPr>
          <a:xfrm>
            <a:off x="6902224" y="2343150"/>
            <a:ext cx="1898893" cy="1169551"/>
          </a:xfrm>
          <a:prstGeom prst="rect">
            <a:avLst/>
          </a:prstGeom>
          <a:noFill/>
          <a:ln w="38100">
            <a:solidFill>
              <a:srgbClr val="0070C0"/>
            </a:solidFill>
          </a:ln>
        </p:spPr>
        <p:txBody>
          <a:bodyPr wrap="square" rtlCol="0">
            <a:spAutoFit/>
          </a:bodyPr>
          <a:lstStyle/>
          <a:p>
            <a:r>
              <a:rPr lang="en-US" sz="1400" b="1" dirty="0">
                <a:solidFill>
                  <a:srgbClr val="0070C0"/>
                </a:solidFill>
              </a:rPr>
              <a:t>Simply a way to raise the plaintiff’s burden, </a:t>
            </a:r>
            <a:r>
              <a:rPr lang="en-US" sz="1400" b="1" i="1" dirty="0">
                <a:solidFill>
                  <a:srgbClr val="0070C0"/>
                </a:solidFill>
              </a:rPr>
              <a:t>without increasing accuracy; </a:t>
            </a:r>
            <a:r>
              <a:rPr lang="en-US" sz="1400" b="1" dirty="0">
                <a:solidFill>
                  <a:srgbClr val="0070C0"/>
                </a:solidFill>
              </a:rPr>
              <a:t>indeed accuracy likely falls</a:t>
            </a:r>
          </a:p>
        </p:txBody>
      </p:sp>
      <p:cxnSp>
        <p:nvCxnSpPr>
          <p:cNvPr id="6" name="Straight Arrow Connector 5">
            <a:extLst>
              <a:ext uri="{FF2B5EF4-FFF2-40B4-BE49-F238E27FC236}">
                <a16:creationId xmlns:a16="http://schemas.microsoft.com/office/drawing/2014/main" id="{B1F9977A-A17F-4FB9-9F88-C9AB0E34D86A}"/>
              </a:ext>
            </a:extLst>
          </p:cNvPr>
          <p:cNvCxnSpPr>
            <a:cxnSpLocks/>
          </p:cNvCxnSpPr>
          <p:nvPr/>
        </p:nvCxnSpPr>
        <p:spPr>
          <a:xfrm flipH="1" flipV="1">
            <a:off x="5987902" y="2695141"/>
            <a:ext cx="788503" cy="18729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795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0318" y="2152650"/>
            <a:ext cx="7869282" cy="1790700"/>
          </a:xfrm>
        </p:spPr>
        <p:txBody>
          <a:bodyPr>
            <a:normAutofit/>
          </a:bodyPr>
          <a:lstStyle/>
          <a:p>
            <a:br>
              <a:rPr lang="en-US" sz="2700" dirty="0"/>
            </a:br>
            <a:r>
              <a:rPr lang="en-US" sz="2700" dirty="0"/>
              <a:t>Supreme Court Opinion: </a:t>
            </a:r>
            <a:br>
              <a:rPr lang="en-US" sz="2700" dirty="0"/>
            </a:br>
            <a:r>
              <a:rPr lang="en-US" sz="2700" dirty="0"/>
              <a:t>Language and Critical Commentary</a:t>
            </a:r>
            <a:br>
              <a:rPr lang="en-US" sz="2700" dirty="0"/>
            </a:br>
            <a:endParaRPr lang="en-US" sz="2700" dirty="0"/>
          </a:p>
        </p:txBody>
      </p:sp>
      <p:sp>
        <p:nvSpPr>
          <p:cNvPr id="3" name="Subtitle 2"/>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25283531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910829"/>
            <a:ext cx="6858000" cy="1790700"/>
          </a:xfrm>
        </p:spPr>
        <p:txBody>
          <a:bodyPr/>
          <a:lstStyle/>
          <a:p>
            <a:r>
              <a:rPr lang="en-US" dirty="0"/>
              <a:t>  </a:t>
            </a:r>
          </a:p>
        </p:txBody>
      </p:sp>
      <p:sp>
        <p:nvSpPr>
          <p:cNvPr id="3" name="Subtitle 2"/>
          <p:cNvSpPr>
            <a:spLocks noGrp="1"/>
          </p:cNvSpPr>
          <p:nvPr>
            <p:ph type="subTitle" idx="1"/>
          </p:nvPr>
        </p:nvSpPr>
        <p:spPr>
          <a:xfrm>
            <a:off x="1150070" y="2715669"/>
            <a:ext cx="7536730" cy="1241822"/>
          </a:xfrm>
        </p:spPr>
        <p:txBody>
          <a:bodyPr>
            <a:normAutofit/>
          </a:bodyPr>
          <a:lstStyle/>
          <a:p>
            <a:r>
              <a:rPr lang="en-US" sz="2700" dirty="0">
                <a:solidFill>
                  <a:schemeClr val="tx1"/>
                </a:solidFill>
              </a:rPr>
              <a:t>Market Definition and Market Power</a:t>
            </a:r>
          </a:p>
        </p:txBody>
      </p:sp>
    </p:spTree>
    <p:extLst>
      <p:ext uri="{BB962C8B-B14F-4D97-AF65-F5344CB8AC3E}">
        <p14:creationId xmlns:p14="http://schemas.microsoft.com/office/powerpoint/2010/main" val="22233976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B02C3-E12E-41F9-AB14-6B8198272423}"/>
              </a:ext>
            </a:extLst>
          </p:cNvPr>
          <p:cNvSpPr>
            <a:spLocks noGrp="1"/>
          </p:cNvSpPr>
          <p:nvPr>
            <p:ph type="title"/>
          </p:nvPr>
        </p:nvSpPr>
        <p:spPr>
          <a:xfrm>
            <a:off x="0" y="35437"/>
            <a:ext cx="8229600" cy="857250"/>
          </a:xfrm>
        </p:spPr>
        <p:txBody>
          <a:bodyPr>
            <a:normAutofit/>
          </a:bodyPr>
          <a:lstStyle/>
          <a:p>
            <a:r>
              <a:rPr lang="en-US" dirty="0"/>
              <a:t>Majority: Two-Sided Platform Market Definition </a:t>
            </a:r>
          </a:p>
        </p:txBody>
      </p:sp>
      <p:sp>
        <p:nvSpPr>
          <p:cNvPr id="3" name="Content Placeholder 2">
            <a:extLst>
              <a:ext uri="{FF2B5EF4-FFF2-40B4-BE49-F238E27FC236}">
                <a16:creationId xmlns:a16="http://schemas.microsoft.com/office/drawing/2014/main" id="{CB1E9813-D34E-4F49-9C5C-B0D68B2C8B48}"/>
              </a:ext>
            </a:extLst>
          </p:cNvPr>
          <p:cNvSpPr>
            <a:spLocks noGrp="1"/>
          </p:cNvSpPr>
          <p:nvPr>
            <p:ph idx="1"/>
          </p:nvPr>
        </p:nvSpPr>
        <p:spPr>
          <a:xfrm>
            <a:off x="152400" y="848916"/>
            <a:ext cx="5562600" cy="4192984"/>
          </a:xfrm>
          <a:ln w="19050">
            <a:solidFill>
              <a:schemeClr val="tx1"/>
            </a:solidFill>
          </a:ln>
        </p:spPr>
        <p:txBody>
          <a:bodyPr>
            <a:noAutofit/>
          </a:bodyPr>
          <a:lstStyle/>
          <a:p>
            <a:pPr marL="0" indent="0" algn="l">
              <a:buNone/>
            </a:pPr>
            <a:r>
              <a:rPr lang="en-US" sz="1200" b="0" i="0" u="none" strike="noStrike" baseline="0" dirty="0">
                <a:latin typeface="TimesNewRomanPSMT"/>
              </a:rPr>
              <a:t>Credit-card networks are two-sided platforms. Due to indirect network effects, two-sided platforms cannot raise prices on one side without risking a feedback loop of declining demand. And the fact that two-sided platforms charge one side a price that is below or above cost reflects differences in the two sides' demand elasticity, not market power or anticompetitive pricing. Price increases on one side of the platform likewise do not suggest anticompetitive effects without some evidence that they have increased the overall cost of the platform's services. </a:t>
            </a:r>
            <a:r>
              <a:rPr lang="en-US" sz="1200" b="0" i="0" u="none" strike="noStrike" baseline="0" dirty="0">
                <a:solidFill>
                  <a:srgbClr val="C00000"/>
                </a:solidFill>
                <a:latin typeface="TimesNewRomanPSMT"/>
              </a:rPr>
              <a:t>Thus, courts must include both sides of the platform—merchants and cardholders—when defining the credit-card market. </a:t>
            </a:r>
            <a:endParaRPr lang="en-US" sz="1200" dirty="0">
              <a:solidFill>
                <a:srgbClr val="C00000"/>
              </a:solidFill>
              <a:latin typeface="TimesNewRomanPSMT"/>
            </a:endParaRPr>
          </a:p>
          <a:p>
            <a:pPr marL="0" indent="0" algn="l">
              <a:buNone/>
            </a:pPr>
            <a:endParaRPr lang="en-US" sz="1200" dirty="0">
              <a:solidFill>
                <a:srgbClr val="C00000"/>
              </a:solidFill>
              <a:latin typeface="TimesNewRomanPSMT"/>
            </a:endParaRPr>
          </a:p>
          <a:p>
            <a:pPr marL="0" indent="0" algn="l">
              <a:buNone/>
            </a:pPr>
            <a:r>
              <a:rPr lang="en-US" sz="1200" b="0" i="0" u="none" strike="noStrike" baseline="0" dirty="0">
                <a:solidFill>
                  <a:srgbClr val="C00000"/>
                </a:solidFill>
                <a:latin typeface="TimesNewRomanPSMT"/>
              </a:rPr>
              <a:t>To be sure, it is not always necessary to </a:t>
            </a:r>
            <a:r>
              <a:rPr lang="en-US" sz="1200" i="0" u="none" strike="noStrike" baseline="0" dirty="0">
                <a:solidFill>
                  <a:srgbClr val="C00000"/>
                </a:solidFill>
                <a:latin typeface="TimesNewRomanPSMT"/>
              </a:rPr>
              <a:t>consider </a:t>
            </a:r>
            <a:r>
              <a:rPr lang="en-US" sz="1200" b="0" i="0" u="none" strike="noStrike" baseline="0" dirty="0">
                <a:solidFill>
                  <a:srgbClr val="C00000"/>
                </a:solidFill>
                <a:latin typeface="TimesNewRomanPSMT"/>
              </a:rPr>
              <a:t>both sides of a two-sided platform. A market should be treated as one sided when the impacts of indirect network effects and relative pricing in that market are minor</a:t>
            </a:r>
            <a:r>
              <a:rPr lang="en-US" sz="1200" b="0" i="0" u="none" strike="noStrike" baseline="0" dirty="0">
                <a:latin typeface="TimesNewRomanPSMT"/>
              </a:rPr>
              <a:t>. </a:t>
            </a:r>
            <a:r>
              <a:rPr lang="en-US" sz="1200" b="0" i="0" u="none" strike="noStrike" baseline="0" dirty="0">
                <a:solidFill>
                  <a:srgbClr val="C00000"/>
                </a:solidFill>
                <a:latin typeface="TimesNewRomanPSMT"/>
              </a:rPr>
              <a:t>Newspapers </a:t>
            </a:r>
            <a:r>
              <a:rPr lang="en-US" sz="1200" b="0" i="0" u="none" strike="noStrike" baseline="0" dirty="0">
                <a:latin typeface="TimesNewRomanPSMT"/>
              </a:rPr>
              <a:t>that sell advertisements, for example, arguably operate a two-sided platform because the value of an advertisement increases as more people read the newspaper. But in the newspaper-advertisement market, the indirect networks effects operate in only one direction; newspaper readers are largely indifferent to the amount of advertising that a newspaper contains. </a:t>
            </a:r>
            <a:r>
              <a:rPr lang="en-US" sz="1200" b="0" i="0" u="none" strike="noStrike" baseline="0" dirty="0">
                <a:solidFill>
                  <a:srgbClr val="C00000"/>
                </a:solidFill>
                <a:latin typeface="TimesNewRomanPSMT"/>
              </a:rPr>
              <a:t>Because of these weak indirect network effects, the market for newspaper advertising behaves much like a one-sided market and should be analyzed as such.</a:t>
            </a:r>
          </a:p>
        </p:txBody>
      </p:sp>
      <p:sp>
        <p:nvSpPr>
          <p:cNvPr id="4" name="Footer Placeholder 3">
            <a:extLst>
              <a:ext uri="{FF2B5EF4-FFF2-40B4-BE49-F238E27FC236}">
                <a16:creationId xmlns:a16="http://schemas.microsoft.com/office/drawing/2014/main" id="{6A087B63-C46F-4EA2-87E3-404B06962E94}"/>
              </a:ext>
            </a:extLst>
          </p:cNvPr>
          <p:cNvSpPr>
            <a:spLocks noGrp="1"/>
          </p:cNvSpPr>
          <p:nvPr>
            <p:ph type="ftr" sz="quarter" idx="11"/>
          </p:nvPr>
        </p:nvSpPr>
        <p:spPr/>
        <p:txBody>
          <a:bodyPr/>
          <a:lstStyle/>
          <a:p>
            <a:r>
              <a:rPr lang="en-US"/>
              <a:t> </a:t>
            </a:r>
          </a:p>
        </p:txBody>
      </p:sp>
      <p:sp>
        <p:nvSpPr>
          <p:cNvPr id="5" name="TextBox 4">
            <a:extLst>
              <a:ext uri="{FF2B5EF4-FFF2-40B4-BE49-F238E27FC236}">
                <a16:creationId xmlns:a16="http://schemas.microsoft.com/office/drawing/2014/main" id="{62BBA06B-E87D-4D68-BEFF-67E294B27993}"/>
              </a:ext>
            </a:extLst>
          </p:cNvPr>
          <p:cNvSpPr txBox="1"/>
          <p:nvPr/>
        </p:nvSpPr>
        <p:spPr>
          <a:xfrm>
            <a:off x="6433645" y="1497348"/>
            <a:ext cx="2557955" cy="1659429"/>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Note: “Consider” both sides does not automatically imply that you need to “define” a single market comprised of both sides:</a:t>
            </a:r>
          </a:p>
          <a:p>
            <a:endParaRPr lang="en-US" sz="1400" b="1" baseline="30000" dirty="0">
              <a:solidFill>
                <a:srgbClr val="0070C0"/>
              </a:solidFill>
            </a:endParaRPr>
          </a:p>
          <a:p>
            <a:r>
              <a:rPr lang="en-US" b="1" baseline="30000" dirty="0">
                <a:solidFill>
                  <a:srgbClr val="0070C0"/>
                </a:solidFill>
              </a:rPr>
              <a:t>Note: In </a:t>
            </a:r>
            <a:r>
              <a:rPr lang="en-US" b="1" i="1" baseline="30000" dirty="0">
                <a:solidFill>
                  <a:srgbClr val="0070C0"/>
                </a:solidFill>
              </a:rPr>
              <a:t>Amex</a:t>
            </a:r>
            <a:r>
              <a:rPr lang="en-US" b="1" baseline="30000" dirty="0">
                <a:solidFill>
                  <a:srgbClr val="0070C0"/>
                </a:solidFill>
              </a:rPr>
              <a:t>, DOJ economist did consider both sides.</a:t>
            </a:r>
          </a:p>
        </p:txBody>
      </p:sp>
      <p:cxnSp>
        <p:nvCxnSpPr>
          <p:cNvPr id="6" name="Straight Arrow Connector 5">
            <a:extLst>
              <a:ext uri="{FF2B5EF4-FFF2-40B4-BE49-F238E27FC236}">
                <a16:creationId xmlns:a16="http://schemas.microsoft.com/office/drawing/2014/main" id="{D7E2C898-D885-462A-B60F-2A01AF12B9FF}"/>
              </a:ext>
            </a:extLst>
          </p:cNvPr>
          <p:cNvCxnSpPr>
            <a:cxnSpLocks/>
          </p:cNvCxnSpPr>
          <p:nvPr/>
        </p:nvCxnSpPr>
        <p:spPr>
          <a:xfrm flipH="1" flipV="1">
            <a:off x="5154386" y="2387618"/>
            <a:ext cx="1121227" cy="5383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8533A40-19A8-4C10-A004-838718C4CEE4}"/>
              </a:ext>
            </a:extLst>
          </p:cNvPr>
          <p:cNvCxnSpPr>
            <a:cxnSpLocks/>
          </p:cNvCxnSpPr>
          <p:nvPr/>
        </p:nvCxnSpPr>
        <p:spPr>
          <a:xfrm flipH="1">
            <a:off x="5645151" y="2625580"/>
            <a:ext cx="646887" cy="17477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F798EF5-AB27-46CA-A19C-733FD4B0EAC5}"/>
              </a:ext>
            </a:extLst>
          </p:cNvPr>
          <p:cNvSpPr txBox="1"/>
          <p:nvPr/>
        </p:nvSpPr>
        <p:spPr>
          <a:xfrm>
            <a:off x="6433645" y="3302858"/>
            <a:ext cx="2557955" cy="1720984"/>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dirty="0">
                <a:solidFill>
                  <a:srgbClr val="0070C0"/>
                </a:solidFill>
              </a:rPr>
              <a:t>Thus, only must define a single two-sided platform market if network effects are strong in both directions.</a:t>
            </a:r>
          </a:p>
          <a:p>
            <a:endParaRPr lang="en-US" sz="1400" b="1" dirty="0">
              <a:solidFill>
                <a:srgbClr val="0070C0"/>
              </a:solidFill>
            </a:endParaRPr>
          </a:p>
          <a:p>
            <a:r>
              <a:rPr lang="en-US" sz="1400" b="1" i="1" dirty="0">
                <a:solidFill>
                  <a:srgbClr val="0070C0"/>
                </a:solidFill>
              </a:rPr>
              <a:t>Factual note: Actually, people do value the newspaper ads.  </a:t>
            </a:r>
          </a:p>
          <a:p>
            <a:endParaRPr lang="en-US" sz="1400" b="1" baseline="30000" dirty="0">
              <a:solidFill>
                <a:srgbClr val="0070C0"/>
              </a:solidFill>
            </a:endParaRPr>
          </a:p>
        </p:txBody>
      </p:sp>
      <p:cxnSp>
        <p:nvCxnSpPr>
          <p:cNvPr id="13" name="Straight Arrow Connector 12">
            <a:extLst>
              <a:ext uri="{FF2B5EF4-FFF2-40B4-BE49-F238E27FC236}">
                <a16:creationId xmlns:a16="http://schemas.microsoft.com/office/drawing/2014/main" id="{6F9D00B9-F4C1-4AD5-BE96-DAFB15EC24B5}"/>
              </a:ext>
            </a:extLst>
          </p:cNvPr>
          <p:cNvCxnSpPr>
            <a:cxnSpLocks/>
          </p:cNvCxnSpPr>
          <p:nvPr/>
        </p:nvCxnSpPr>
        <p:spPr>
          <a:xfrm flipH="1">
            <a:off x="5607004" y="3679419"/>
            <a:ext cx="685034" cy="276896"/>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3810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4801D-12B3-413F-AD47-35D6A5E0EDFB}"/>
              </a:ext>
            </a:extLst>
          </p:cNvPr>
          <p:cNvSpPr>
            <a:spLocks noGrp="1"/>
          </p:cNvSpPr>
          <p:nvPr>
            <p:ph type="title"/>
          </p:nvPr>
        </p:nvSpPr>
        <p:spPr>
          <a:xfrm>
            <a:off x="152399" y="169862"/>
            <a:ext cx="8991601" cy="857250"/>
          </a:xfrm>
        </p:spPr>
        <p:txBody>
          <a:bodyPr>
            <a:normAutofit/>
          </a:bodyPr>
          <a:lstStyle/>
          <a:p>
            <a:r>
              <a:rPr lang="en-US" dirty="0"/>
              <a:t>Majority: Credit Cards are “2-Sided </a:t>
            </a:r>
            <a:r>
              <a:rPr lang="en-US" i="1" dirty="0"/>
              <a:t>Transaction </a:t>
            </a:r>
            <a:r>
              <a:rPr lang="en-US" dirty="0"/>
              <a:t>Platforms”</a:t>
            </a:r>
          </a:p>
        </p:txBody>
      </p:sp>
      <p:sp>
        <p:nvSpPr>
          <p:cNvPr id="3" name="Content Placeholder 2">
            <a:extLst>
              <a:ext uri="{FF2B5EF4-FFF2-40B4-BE49-F238E27FC236}">
                <a16:creationId xmlns:a16="http://schemas.microsoft.com/office/drawing/2014/main" id="{A8EC6C54-07EE-4FFF-9E13-F4ABE7D5A54C}"/>
              </a:ext>
            </a:extLst>
          </p:cNvPr>
          <p:cNvSpPr>
            <a:spLocks noGrp="1"/>
          </p:cNvSpPr>
          <p:nvPr>
            <p:ph idx="1"/>
          </p:nvPr>
        </p:nvSpPr>
        <p:spPr>
          <a:xfrm>
            <a:off x="112485" y="819029"/>
            <a:ext cx="5083630" cy="4248150"/>
          </a:xfrm>
          <a:ln w="19050">
            <a:solidFill>
              <a:schemeClr val="tx1"/>
            </a:solidFill>
          </a:ln>
        </p:spPr>
        <p:txBody>
          <a:bodyPr>
            <a:noAutofit/>
          </a:bodyPr>
          <a:lstStyle/>
          <a:p>
            <a:pPr marL="0" indent="0">
              <a:spcBef>
                <a:spcPts val="0"/>
              </a:spcBef>
              <a:buNone/>
            </a:pPr>
            <a:r>
              <a:rPr lang="en-US" sz="1200" b="0" i="0" u="none" strike="noStrike" baseline="0" dirty="0">
                <a:solidFill>
                  <a:srgbClr val="C00000"/>
                </a:solidFill>
              </a:rPr>
              <a:t>But two-sided transaction platforms, like the credit-card market, are different. These platforms facilitate a single, simultaneous transaction between participants. </a:t>
            </a:r>
            <a:r>
              <a:rPr lang="en-US" sz="1200" b="0" i="0" u="none" strike="noStrike" baseline="0" dirty="0"/>
              <a:t>For credit cards, the network can sell its services only if a merchant and cardholder both simultaneously choose to use the network. Thus, whenever a credit-card network sells one transaction's worth of card-acceptance services to a merchant it also must sell one transaction's worth of card-payment services to a cardholder. It cannot sell transaction services to either cardholders or merchants individually. Because they cannot make a sale unless both sides of the platform simultaneously agree to use their services, </a:t>
            </a:r>
            <a:r>
              <a:rPr lang="en-US" sz="1200" b="0" i="0" u="none" strike="noStrike" baseline="0" dirty="0">
                <a:solidFill>
                  <a:srgbClr val="C00000"/>
                </a:solidFill>
              </a:rPr>
              <a:t>two-sided transaction platforms exhibit more pronounced indirect network effects and interconnected pricing and demand</a:t>
            </a:r>
            <a:r>
              <a:rPr lang="en-US" sz="1200" b="0" i="0" u="none" strike="noStrike" baseline="0" dirty="0"/>
              <a:t>. Transaction platforms are thus </a:t>
            </a:r>
            <a:r>
              <a:rPr lang="en-US" sz="1200" b="0" i="0" u="none" strike="noStrike" baseline="0" dirty="0">
                <a:solidFill>
                  <a:srgbClr val="C00000"/>
                </a:solidFill>
              </a:rPr>
              <a:t>better understood as “suppl[</a:t>
            </a:r>
            <a:r>
              <a:rPr lang="en-US" sz="1200" b="0" i="0" u="none" strike="noStrike" baseline="0" dirty="0" err="1">
                <a:solidFill>
                  <a:srgbClr val="C00000"/>
                </a:solidFill>
              </a:rPr>
              <a:t>ying</a:t>
            </a:r>
            <a:r>
              <a:rPr lang="en-US" sz="1200" b="0" i="0" u="none" strike="noStrike" baseline="0" dirty="0">
                <a:solidFill>
                  <a:srgbClr val="C00000"/>
                </a:solidFill>
              </a:rPr>
              <a:t>] only one product”—transactions</a:t>
            </a:r>
            <a:r>
              <a:rPr lang="en-US" sz="1200" b="0" i="0" u="none" strike="noStrike" baseline="0" dirty="0"/>
              <a:t>. …. </a:t>
            </a:r>
          </a:p>
          <a:p>
            <a:pPr marL="0" indent="0" algn="l">
              <a:spcBef>
                <a:spcPts val="0"/>
              </a:spcBef>
              <a:buNone/>
            </a:pPr>
            <a:br>
              <a:rPr lang="en-US" sz="1200" b="0" i="0" u="none" strike="noStrike" baseline="0" dirty="0"/>
            </a:br>
            <a:endParaRPr lang="en-US" sz="1200" b="0" i="0" u="none" strike="noStrike" baseline="0" dirty="0"/>
          </a:p>
          <a:p>
            <a:pPr marL="0" indent="0" algn="l">
              <a:spcBef>
                <a:spcPts val="0"/>
              </a:spcBef>
              <a:buNone/>
            </a:pPr>
            <a:r>
              <a:rPr lang="en-US" sz="1200" b="0" i="0" u="none" strike="noStrike" baseline="0" dirty="0"/>
              <a:t>Evaluating both sides of a two-sided transaction platform is also necessary to accurately assess competition. </a:t>
            </a:r>
            <a:r>
              <a:rPr lang="en-US" sz="1200" b="0" i="0" u="none" strike="noStrike" baseline="0" dirty="0">
                <a:solidFill>
                  <a:srgbClr val="C00000"/>
                </a:solidFill>
              </a:rPr>
              <a:t>Only other two-sided platforms can compete with a two-sided platform for transactions. </a:t>
            </a:r>
            <a:r>
              <a:rPr lang="en-US" sz="1200" b="0" i="0" u="none" strike="noStrike" baseline="0" dirty="0"/>
              <a:t>…</a:t>
            </a:r>
          </a:p>
          <a:p>
            <a:pPr marL="0" indent="0" algn="l">
              <a:spcBef>
                <a:spcPts val="0"/>
              </a:spcBef>
              <a:buNone/>
            </a:pPr>
            <a:endParaRPr lang="en-US" sz="1200" b="0" i="0" u="none" strike="noStrike" baseline="0" dirty="0"/>
          </a:p>
          <a:p>
            <a:pPr marL="0" indent="0" algn="l">
              <a:spcBef>
                <a:spcPts val="0"/>
              </a:spcBef>
              <a:buNone/>
            </a:pPr>
            <a:r>
              <a:rPr lang="en-US" sz="1200" b="0" i="0" u="none" strike="noStrike" baseline="0" dirty="0">
                <a:solidFill>
                  <a:srgbClr val="C00000"/>
                </a:solidFill>
              </a:rPr>
              <a:t>… For all these reasons, “[i]n two-sided transaction markets, only one market should be defined.” </a:t>
            </a:r>
            <a:r>
              <a:rPr lang="en-US" sz="1200" b="0" i="0" u="none" strike="noStrike" baseline="0" dirty="0"/>
              <a:t>Any other analysis would lead to “ ‘ “mistaken inferences” … </a:t>
            </a:r>
            <a:r>
              <a:rPr lang="en-US" sz="1200" b="0" i="0" u="none" strike="noStrike" baseline="0" dirty="0">
                <a:latin typeface="Times New Roman" panose="02020603050405020304" pitchFamily="18" charset="0"/>
                <a:cs typeface="Times New Roman" panose="02020603050405020304" pitchFamily="18" charset="0"/>
              </a:rPr>
              <a:t>of the kind that could … “chill the very conduct the antitrust laws are designed to protect.” </a:t>
            </a:r>
            <a:endParaRPr lang="en-US" sz="1200" dirty="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747B75A7-F445-4958-ACA1-7981A335B490}"/>
              </a:ext>
            </a:extLst>
          </p:cNvPr>
          <p:cNvSpPr>
            <a:spLocks noGrp="1"/>
          </p:cNvSpPr>
          <p:nvPr>
            <p:ph type="ftr" sz="quarter" idx="11"/>
          </p:nvPr>
        </p:nvSpPr>
        <p:spPr/>
        <p:txBody>
          <a:bodyPr/>
          <a:lstStyle/>
          <a:p>
            <a:r>
              <a:rPr lang="en-US"/>
              <a:t> </a:t>
            </a:r>
          </a:p>
        </p:txBody>
      </p:sp>
      <p:sp>
        <p:nvSpPr>
          <p:cNvPr id="5" name="TextBox 4">
            <a:extLst>
              <a:ext uri="{FF2B5EF4-FFF2-40B4-BE49-F238E27FC236}">
                <a16:creationId xmlns:a16="http://schemas.microsoft.com/office/drawing/2014/main" id="{7E0D0096-BB57-4642-AD83-314CBA6A8092}"/>
              </a:ext>
            </a:extLst>
          </p:cNvPr>
          <p:cNvSpPr txBox="1"/>
          <p:nvPr/>
        </p:nvSpPr>
        <p:spPr>
          <a:xfrm>
            <a:off x="6096000" y="1754815"/>
            <a:ext cx="2804697" cy="1290097"/>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dirty="0">
                <a:solidFill>
                  <a:srgbClr val="0070C0"/>
                </a:solidFill>
              </a:rPr>
              <a:t>Credit cards create “transactions” which amount to selling the service to merchants and card issuers in “fixed proportions” to create a single product.</a:t>
            </a:r>
          </a:p>
          <a:p>
            <a:endParaRPr lang="en-US" sz="1400" b="1" baseline="30000" dirty="0">
              <a:solidFill>
                <a:srgbClr val="0070C0"/>
              </a:solidFill>
            </a:endParaRPr>
          </a:p>
        </p:txBody>
      </p:sp>
      <p:cxnSp>
        <p:nvCxnSpPr>
          <p:cNvPr id="6" name="Straight Arrow Connector 5">
            <a:extLst>
              <a:ext uri="{FF2B5EF4-FFF2-40B4-BE49-F238E27FC236}">
                <a16:creationId xmlns:a16="http://schemas.microsoft.com/office/drawing/2014/main" id="{0F7C839B-B284-4292-9172-93FEFBE67365}"/>
              </a:ext>
            </a:extLst>
          </p:cNvPr>
          <p:cNvCxnSpPr>
            <a:cxnSpLocks/>
          </p:cNvCxnSpPr>
          <p:nvPr/>
        </p:nvCxnSpPr>
        <p:spPr>
          <a:xfrm flipH="1">
            <a:off x="5328556" y="2438060"/>
            <a:ext cx="678543" cy="36852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C23CCCA-F703-4360-98F0-11F2CAF9FB36}"/>
              </a:ext>
            </a:extLst>
          </p:cNvPr>
          <p:cNvSpPr txBox="1"/>
          <p:nvPr/>
        </p:nvSpPr>
        <p:spPr>
          <a:xfrm>
            <a:off x="6096000" y="4476259"/>
            <a:ext cx="2202543" cy="428322"/>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Note: </a:t>
            </a:r>
            <a:r>
              <a:rPr lang="en-US" sz="1400" b="1" i="1" dirty="0">
                <a:solidFill>
                  <a:srgbClr val="0070C0"/>
                </a:solidFill>
              </a:rPr>
              <a:t>Brooke Group </a:t>
            </a:r>
            <a:r>
              <a:rPr lang="en-US" sz="1400" b="1" dirty="0">
                <a:solidFill>
                  <a:srgbClr val="0070C0"/>
                </a:solidFill>
              </a:rPr>
              <a:t>quote</a:t>
            </a:r>
          </a:p>
          <a:p>
            <a:endParaRPr lang="en-US" sz="1400" b="1" baseline="30000" dirty="0">
              <a:solidFill>
                <a:srgbClr val="0070C0"/>
              </a:solidFill>
            </a:endParaRPr>
          </a:p>
        </p:txBody>
      </p:sp>
      <p:cxnSp>
        <p:nvCxnSpPr>
          <p:cNvPr id="14" name="Straight Arrow Connector 13">
            <a:extLst>
              <a:ext uri="{FF2B5EF4-FFF2-40B4-BE49-F238E27FC236}">
                <a16:creationId xmlns:a16="http://schemas.microsoft.com/office/drawing/2014/main" id="{811056E9-BF08-4D72-8E90-1A4476F1638E}"/>
              </a:ext>
            </a:extLst>
          </p:cNvPr>
          <p:cNvCxnSpPr>
            <a:cxnSpLocks/>
          </p:cNvCxnSpPr>
          <p:nvPr/>
        </p:nvCxnSpPr>
        <p:spPr>
          <a:xfrm flipH="1" flipV="1">
            <a:off x="5212443" y="4554198"/>
            <a:ext cx="731157" cy="5078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F344856-98BE-45DD-8B93-6235EFF53CB2}"/>
              </a:ext>
            </a:extLst>
          </p:cNvPr>
          <p:cNvSpPr txBox="1"/>
          <p:nvPr/>
        </p:nvSpPr>
        <p:spPr>
          <a:xfrm>
            <a:off x="6096000" y="3422609"/>
            <a:ext cx="2804697" cy="715581"/>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This “red font” sentence led to judicial error in the </a:t>
            </a:r>
            <a:r>
              <a:rPr lang="en-US" sz="1400" b="1" i="1" dirty="0">
                <a:solidFill>
                  <a:srgbClr val="0070C0"/>
                </a:solidFill>
              </a:rPr>
              <a:t>Sabre-</a:t>
            </a:r>
            <a:r>
              <a:rPr lang="en-US" sz="1400" b="1" i="1" dirty="0" err="1">
                <a:solidFill>
                  <a:srgbClr val="0070C0"/>
                </a:solidFill>
              </a:rPr>
              <a:t>Farelogix</a:t>
            </a:r>
            <a:r>
              <a:rPr lang="en-US" sz="1400" b="1" i="1" dirty="0">
                <a:solidFill>
                  <a:srgbClr val="0070C0"/>
                </a:solidFill>
              </a:rPr>
              <a:t> </a:t>
            </a:r>
            <a:r>
              <a:rPr lang="en-US" sz="1400" b="1" dirty="0">
                <a:solidFill>
                  <a:srgbClr val="0070C0"/>
                </a:solidFill>
              </a:rPr>
              <a:t>merger.  (See later slide) </a:t>
            </a:r>
            <a:endParaRPr lang="en-US" sz="1400" b="1" baseline="30000" dirty="0">
              <a:solidFill>
                <a:srgbClr val="0070C0"/>
              </a:solidFill>
            </a:endParaRPr>
          </a:p>
        </p:txBody>
      </p:sp>
      <p:cxnSp>
        <p:nvCxnSpPr>
          <p:cNvPr id="17" name="Straight Arrow Connector 16">
            <a:extLst>
              <a:ext uri="{FF2B5EF4-FFF2-40B4-BE49-F238E27FC236}">
                <a16:creationId xmlns:a16="http://schemas.microsoft.com/office/drawing/2014/main" id="{3E3198C2-E805-4C90-AC65-CC64C0A8BB5A}"/>
              </a:ext>
            </a:extLst>
          </p:cNvPr>
          <p:cNvCxnSpPr>
            <a:cxnSpLocks/>
          </p:cNvCxnSpPr>
          <p:nvPr/>
        </p:nvCxnSpPr>
        <p:spPr>
          <a:xfrm flipH="1" flipV="1">
            <a:off x="5196115" y="3740105"/>
            <a:ext cx="731157" cy="5078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862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C045E-8B16-43AA-8833-3B01A0294291}"/>
              </a:ext>
            </a:extLst>
          </p:cNvPr>
          <p:cNvSpPr>
            <a:spLocks noGrp="1"/>
          </p:cNvSpPr>
          <p:nvPr>
            <p:ph type="title"/>
          </p:nvPr>
        </p:nvSpPr>
        <p:spPr>
          <a:xfrm>
            <a:off x="457200" y="206375"/>
            <a:ext cx="8534400" cy="857250"/>
          </a:xfrm>
        </p:spPr>
        <p:txBody>
          <a:bodyPr>
            <a:normAutofit/>
          </a:bodyPr>
          <a:lstStyle/>
          <a:p>
            <a:pPr algn="l"/>
            <a:r>
              <a:rPr lang="en-US" dirty="0"/>
              <a:t>Critique of “Two-Sided Transaction Platform” Market Definition</a:t>
            </a:r>
          </a:p>
        </p:txBody>
      </p:sp>
      <p:sp>
        <p:nvSpPr>
          <p:cNvPr id="3" name="Content Placeholder 2">
            <a:extLst>
              <a:ext uri="{FF2B5EF4-FFF2-40B4-BE49-F238E27FC236}">
                <a16:creationId xmlns:a16="http://schemas.microsoft.com/office/drawing/2014/main" id="{A47AB502-030C-4150-8FB9-0CD841F0941D}"/>
              </a:ext>
            </a:extLst>
          </p:cNvPr>
          <p:cNvSpPr>
            <a:spLocks noGrp="1"/>
          </p:cNvSpPr>
          <p:nvPr>
            <p:ph idx="1"/>
          </p:nvPr>
        </p:nvSpPr>
        <p:spPr>
          <a:xfrm>
            <a:off x="435429" y="1200150"/>
            <a:ext cx="8229600" cy="3394075"/>
          </a:xfrm>
        </p:spPr>
        <p:txBody>
          <a:bodyPr>
            <a:normAutofit fontScale="92500" lnSpcReduction="20000"/>
          </a:bodyPr>
          <a:lstStyle/>
          <a:p>
            <a:r>
              <a:rPr lang="en-US" sz="2000" dirty="0"/>
              <a:t>This 2-sided market definition makes more sense for mergers among platforms than exercise of market power against one side</a:t>
            </a:r>
          </a:p>
          <a:p>
            <a:pPr lvl="1"/>
            <a:r>
              <a:rPr lang="en-US" sz="1600" dirty="0"/>
              <a:t>Platform may have more market power over one side than the other </a:t>
            </a:r>
          </a:p>
          <a:p>
            <a:r>
              <a:rPr lang="en-US" sz="2000" dirty="0"/>
              <a:t>How can one apply the HMT (SSNIP test) to this market in practice?</a:t>
            </a:r>
          </a:p>
          <a:p>
            <a:pPr lvl="1"/>
            <a:r>
              <a:rPr lang="en-US" sz="1600" dirty="0"/>
              <a:t>Market definition normally includes “substitutes.” But in credit cards, card issuers and merchants are “complements”</a:t>
            </a:r>
          </a:p>
          <a:p>
            <a:pPr lvl="1"/>
            <a:r>
              <a:rPr lang="en-US" sz="1600" dirty="0"/>
              <a:t>What will be the SSNIP? Same price increase on both sides? </a:t>
            </a:r>
            <a:r>
              <a:rPr lang="en-US" sz="1600" i="1" dirty="0">
                <a:solidFill>
                  <a:srgbClr val="C00000"/>
                </a:solidFill>
              </a:rPr>
              <a:t> </a:t>
            </a:r>
            <a:br>
              <a:rPr lang="en-US" sz="1600" i="1" dirty="0">
                <a:solidFill>
                  <a:srgbClr val="C00000"/>
                </a:solidFill>
              </a:rPr>
            </a:br>
            <a:endParaRPr lang="en-US" sz="1600" i="1" dirty="0">
              <a:solidFill>
                <a:srgbClr val="C00000"/>
              </a:solidFill>
            </a:endParaRPr>
          </a:p>
          <a:p>
            <a:r>
              <a:rPr lang="en-US" sz="2000" dirty="0">
                <a:solidFill>
                  <a:srgbClr val="C00000"/>
                </a:solidFill>
              </a:rPr>
              <a:t>The key issue: “Consider both sides” does not necessarily mean that a single market must be defined</a:t>
            </a:r>
          </a:p>
          <a:p>
            <a:pPr lvl="1"/>
            <a:r>
              <a:rPr lang="en-US" sz="1600" dirty="0"/>
              <a:t>Mkt </a:t>
            </a:r>
            <a:r>
              <a:rPr lang="en-US" sz="1600" dirty="0" err="1"/>
              <a:t>Dfn</a:t>
            </a:r>
            <a:r>
              <a:rPr lang="en-US" sz="1600" dirty="0"/>
              <a:t> is a special way of considering both sides, and it can lead to error</a:t>
            </a:r>
          </a:p>
          <a:p>
            <a:pPr lvl="1"/>
            <a:r>
              <a:rPr lang="en-US" sz="1600" dirty="0"/>
              <a:t>Indeed, the Court’s concern was not </a:t>
            </a:r>
            <a:r>
              <a:rPr lang="en-US" sz="1600" i="1" dirty="0"/>
              <a:t>market definition</a:t>
            </a:r>
            <a:r>
              <a:rPr lang="en-US" sz="1600" dirty="0"/>
              <a:t>, but rather Amex </a:t>
            </a:r>
            <a:r>
              <a:rPr lang="en-US" sz="1600" i="1" dirty="0"/>
              <a:t>market power</a:t>
            </a:r>
          </a:p>
          <a:p>
            <a:pPr lvl="1"/>
            <a:r>
              <a:rPr lang="en-US" sz="1600" dirty="0">
                <a:solidFill>
                  <a:srgbClr val="C00000"/>
                </a:solidFill>
              </a:rPr>
              <a:t>In </a:t>
            </a:r>
            <a:r>
              <a:rPr lang="en-US" sz="1600" i="1" dirty="0">
                <a:solidFill>
                  <a:srgbClr val="C00000"/>
                </a:solidFill>
              </a:rPr>
              <a:t>Amex</a:t>
            </a:r>
            <a:r>
              <a:rPr lang="en-US" sz="1600" dirty="0">
                <a:solidFill>
                  <a:srgbClr val="C00000"/>
                </a:solidFill>
              </a:rPr>
              <a:t>, the claim was that the conduct led to higher merchant fees that were only partially passed on to card users. Does that imply that Amex had market power or not?</a:t>
            </a:r>
            <a:endParaRPr lang="en-US" sz="1600" i="1" dirty="0"/>
          </a:p>
          <a:p>
            <a:pPr lvl="1"/>
            <a:endParaRPr lang="en-US" sz="1600" dirty="0"/>
          </a:p>
        </p:txBody>
      </p:sp>
      <p:sp>
        <p:nvSpPr>
          <p:cNvPr id="4" name="Footer Placeholder 3">
            <a:extLst>
              <a:ext uri="{FF2B5EF4-FFF2-40B4-BE49-F238E27FC236}">
                <a16:creationId xmlns:a16="http://schemas.microsoft.com/office/drawing/2014/main" id="{7B82D2A2-177C-42ED-AE5C-CDC531F05850}"/>
              </a:ext>
            </a:extLst>
          </p:cNvPr>
          <p:cNvSpPr>
            <a:spLocks noGrp="1"/>
          </p:cNvSpPr>
          <p:nvPr>
            <p:ph type="ftr" sz="quarter" idx="11"/>
          </p:nvPr>
        </p:nvSpPr>
        <p:spPr/>
        <p:txBody>
          <a:bodyPr/>
          <a:lstStyle/>
          <a:p>
            <a:r>
              <a:rPr lang="en-US"/>
              <a:t> </a:t>
            </a:r>
          </a:p>
        </p:txBody>
      </p:sp>
    </p:spTree>
    <p:extLst>
      <p:ext uri="{BB962C8B-B14F-4D97-AF65-F5344CB8AC3E}">
        <p14:creationId xmlns:p14="http://schemas.microsoft.com/office/powerpoint/2010/main" val="2177567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Dissent (Breyer): Direct Evidence Should be Sufficient</a:t>
            </a:r>
          </a:p>
        </p:txBody>
      </p:sp>
      <p:sp>
        <p:nvSpPr>
          <p:cNvPr id="3" name="Content Placeholder 2"/>
          <p:cNvSpPr>
            <a:spLocks noGrp="1"/>
          </p:cNvSpPr>
          <p:nvPr>
            <p:ph idx="1"/>
          </p:nvPr>
        </p:nvSpPr>
        <p:spPr>
          <a:xfrm>
            <a:off x="646463" y="1413751"/>
            <a:ext cx="6821137" cy="2834399"/>
          </a:xfrm>
          <a:ln w="19050">
            <a:solidFill>
              <a:schemeClr val="tx1"/>
            </a:solidFill>
          </a:ln>
        </p:spPr>
        <p:txBody>
          <a:bodyPr>
            <a:normAutofit/>
          </a:bodyPr>
          <a:lstStyle/>
          <a:p>
            <a:pPr marL="0" indent="0">
              <a:lnSpc>
                <a:spcPct val="90000"/>
              </a:lnSpc>
              <a:buNone/>
            </a:pPr>
            <a:r>
              <a:rPr lang="en-US" sz="1800" dirty="0">
                <a:solidFill>
                  <a:srgbClr val="C00000"/>
                </a:solidFill>
              </a:rPr>
              <a:t>One critical point that the majority’s argument ignores is that proof of actual adverse effects on competition </a:t>
            </a:r>
            <a:r>
              <a:rPr lang="en-US" sz="1800" i="1" dirty="0">
                <a:solidFill>
                  <a:srgbClr val="C00000"/>
                </a:solidFill>
              </a:rPr>
              <a:t>is, a fortiori,</a:t>
            </a:r>
            <a:r>
              <a:rPr lang="en-US" sz="1800" dirty="0">
                <a:solidFill>
                  <a:srgbClr val="C00000"/>
                </a:solidFill>
              </a:rPr>
              <a:t> proof of market power. Without such power, the restraints could not have brought about the anticompetitive effects that the plaintiff proved. </a:t>
            </a:r>
            <a:r>
              <a:rPr lang="en-US" sz="1800" dirty="0"/>
              <a:t>*** The District Court’s findings of actual anticompetitive harm from the nondiscrimination provisions thus showed that, whatever the relevant market might be, American Express had enough power in that market to cause that harm. There is no reason to require a separate showing of market definition and market power under such circumstances. </a:t>
            </a:r>
            <a:r>
              <a:rPr lang="en-US" sz="1800" dirty="0">
                <a:solidFill>
                  <a:srgbClr val="C00000"/>
                </a:solidFill>
              </a:rPr>
              <a:t>And so the majority’s extensive discussion of market definition is legally unnecessary.</a:t>
            </a:r>
          </a:p>
          <a:p>
            <a:pPr marL="0" indent="0">
              <a:lnSpc>
                <a:spcPct val="90000"/>
              </a:lnSpc>
              <a:buNone/>
            </a:pPr>
            <a:endParaRPr lang="en-US" sz="1800" dirty="0"/>
          </a:p>
        </p:txBody>
      </p:sp>
    </p:spTree>
    <p:extLst>
      <p:ext uri="{BB962C8B-B14F-4D97-AF65-F5344CB8AC3E}">
        <p14:creationId xmlns:p14="http://schemas.microsoft.com/office/powerpoint/2010/main" val="29486991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281" y="464500"/>
            <a:ext cx="8229600" cy="857250"/>
          </a:xfrm>
        </p:spPr>
        <p:txBody>
          <a:bodyPr>
            <a:normAutofit fontScale="90000"/>
          </a:bodyPr>
          <a:lstStyle/>
          <a:p>
            <a:r>
              <a:rPr lang="en-US" sz="2400" dirty="0"/>
              <a:t>Majority Opinion Pushback</a:t>
            </a:r>
            <a:r>
              <a:rPr lang="en-US" dirty="0"/>
              <a:t>: No Pure Direct Effects-Based Analysis for Vertical Restraints Cases</a:t>
            </a:r>
            <a:br>
              <a:rPr lang="en-US" dirty="0"/>
            </a:br>
            <a:endParaRPr lang="en-US" sz="2400" dirty="0"/>
          </a:p>
        </p:txBody>
      </p:sp>
      <p:sp>
        <p:nvSpPr>
          <p:cNvPr id="3" name="Content Placeholder 2"/>
          <p:cNvSpPr>
            <a:spLocks noGrp="1"/>
          </p:cNvSpPr>
          <p:nvPr>
            <p:ph idx="1"/>
          </p:nvPr>
        </p:nvSpPr>
        <p:spPr>
          <a:xfrm>
            <a:off x="507119" y="1122296"/>
            <a:ext cx="7886700" cy="3140977"/>
          </a:xfrm>
        </p:spPr>
        <p:txBody>
          <a:bodyPr>
            <a:normAutofit/>
          </a:bodyPr>
          <a:lstStyle/>
          <a:p>
            <a:pPr marL="0" indent="0">
              <a:buNone/>
            </a:pPr>
            <a:br>
              <a:rPr lang="en-US" sz="2000" dirty="0"/>
            </a:br>
            <a:endParaRPr lang="en-US" sz="2000" dirty="0"/>
          </a:p>
          <a:p>
            <a:pPr lvl="1"/>
            <a:endParaRPr lang="en-US" sz="1800" dirty="0"/>
          </a:p>
          <a:p>
            <a:pPr lvl="3"/>
            <a:endParaRPr lang="en-US" sz="1400" dirty="0"/>
          </a:p>
          <a:p>
            <a:pPr lvl="3"/>
            <a:endParaRPr lang="en-US" sz="1400" dirty="0"/>
          </a:p>
          <a:p>
            <a:pPr lvl="3"/>
            <a:endParaRPr lang="en-US" sz="1400" dirty="0"/>
          </a:p>
          <a:p>
            <a:pPr lvl="3"/>
            <a:endParaRPr lang="en-US" sz="1400" dirty="0"/>
          </a:p>
          <a:p>
            <a:pPr lvl="3"/>
            <a:endParaRPr lang="en-US" sz="1400" dirty="0"/>
          </a:p>
          <a:p>
            <a:pPr lvl="3"/>
            <a:endParaRPr lang="en-US" sz="1400" dirty="0"/>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fld id="{64A241CF-2A9D-4F7C-9199-B1435F5AB990}" type="slidenum">
              <a:rPr lang="en-US" altLang="en-US" smtClean="0"/>
              <a:pPr/>
              <a:t>49</a:t>
            </a:fld>
            <a:endParaRPr lang="en-US" altLang="en-US" dirty="0"/>
          </a:p>
        </p:txBody>
      </p:sp>
      <p:sp>
        <p:nvSpPr>
          <p:cNvPr id="10" name="TextBox 9"/>
          <p:cNvSpPr txBox="1"/>
          <p:nvPr/>
        </p:nvSpPr>
        <p:spPr>
          <a:xfrm>
            <a:off x="407281" y="1196618"/>
            <a:ext cx="6298319" cy="3457870"/>
          </a:xfrm>
          <a:prstGeom prst="rect">
            <a:avLst/>
          </a:prstGeom>
          <a:noFill/>
          <a:ln>
            <a:solidFill>
              <a:schemeClr val="accent1"/>
            </a:solidFill>
          </a:ln>
        </p:spPr>
        <p:txBody>
          <a:bodyPr wrap="square" lIns="68580" tIns="34290" rIns="68580" bIns="34290" rtlCol="0">
            <a:spAutoFit/>
          </a:bodyPr>
          <a:lstStyle/>
          <a:p>
            <a:pPr>
              <a:lnSpc>
                <a:spcPct val="90000"/>
              </a:lnSpc>
            </a:pPr>
            <a:r>
              <a:rPr lang="en-US" sz="1400" dirty="0">
                <a:solidFill>
                  <a:srgbClr val="C00000"/>
                </a:solidFill>
              </a:rPr>
              <a:t>“The plaintiffs argue that we need not define the relevant market in this case because they have offered actual evidence of adverse effects on competition—namely, increased merchant fees.  We disagree. The cases that the plaintiffs cite for this proposition evaluated whether horizontal restraints had an adverse effect on competition. </a:t>
            </a:r>
            <a:r>
              <a:rPr lang="en-US" sz="1400" dirty="0"/>
              <a:t>See </a:t>
            </a:r>
            <a:r>
              <a:rPr lang="en-US" sz="1400" i="1" dirty="0"/>
              <a:t>Indiana Federation of Dentists</a:t>
            </a:r>
            <a:r>
              <a:rPr lang="en-US" sz="1400" dirty="0"/>
              <a:t>, … Given that horizontal restraints involve agreements between competitors not to compete in some way, this Court concluded that it did not need to precisely define the relevant market to conclude that these agreements were anticompetitive. See </a:t>
            </a:r>
            <a:r>
              <a:rPr lang="en-US" sz="1400" i="1" dirty="0"/>
              <a:t>Indiana Federation of Dentists</a:t>
            </a:r>
            <a:r>
              <a:rPr lang="en-US" sz="1400" dirty="0"/>
              <a:t>, </a:t>
            </a:r>
            <a:r>
              <a:rPr lang="en-US" sz="1400" i="1" dirty="0"/>
              <a:t>supra, </a:t>
            </a:r>
            <a:r>
              <a:rPr lang="en-US" sz="1400" dirty="0"/>
              <a:t>at 460–461; </a:t>
            </a:r>
            <a:r>
              <a:rPr lang="en-US" sz="1400" i="1" dirty="0"/>
              <a:t>Catalano</a:t>
            </a:r>
            <a:r>
              <a:rPr lang="en-US" sz="1400" dirty="0"/>
              <a:t>, </a:t>
            </a:r>
            <a:r>
              <a:rPr lang="en-US" sz="1400" i="1" dirty="0"/>
              <a:t>supra, </a:t>
            </a:r>
            <a:r>
              <a:rPr lang="en-US" sz="1400" dirty="0"/>
              <a:t>at 648–649. </a:t>
            </a:r>
            <a:r>
              <a:rPr lang="en-US" sz="1400" dirty="0">
                <a:solidFill>
                  <a:srgbClr val="C00000"/>
                </a:solidFill>
              </a:rPr>
              <a:t>But vertical restraints are different. … </a:t>
            </a:r>
            <a:br>
              <a:rPr lang="en-US" sz="1400" dirty="0">
                <a:solidFill>
                  <a:srgbClr val="C00000"/>
                </a:solidFill>
              </a:rPr>
            </a:br>
            <a:r>
              <a:rPr lang="en-US" sz="1400" i="1" dirty="0" err="1">
                <a:highlight>
                  <a:srgbClr val="FFFF00"/>
                </a:highlight>
              </a:rPr>
              <a:t>Leegin</a:t>
            </a:r>
            <a:r>
              <a:rPr lang="en-US" sz="1400" i="1" dirty="0"/>
              <a:t> Creative Leather Products, Inc. </a:t>
            </a:r>
            <a:r>
              <a:rPr lang="en-US" sz="1400" dirty="0"/>
              <a:t>v. </a:t>
            </a:r>
            <a:r>
              <a:rPr lang="en-US" sz="1400" i="1" dirty="0"/>
              <a:t>PSKS, Inc.</a:t>
            </a:r>
            <a:r>
              <a:rPr lang="en-US" sz="1400" dirty="0"/>
              <a:t>, 551 U. S. 877, 888 (2007). </a:t>
            </a:r>
            <a:r>
              <a:rPr lang="en-US" sz="1400" dirty="0">
                <a:solidFill>
                  <a:srgbClr val="C00000"/>
                </a:solidFill>
              </a:rPr>
              <a:t>Vertical restraints often pose no risk to competition unless the entity imposing them has market power, which cannot be evaluated unless the Court first defines the relevant market. See </a:t>
            </a:r>
            <a:r>
              <a:rPr lang="en-US" sz="1400" i="1" dirty="0">
                <a:solidFill>
                  <a:srgbClr val="C00000"/>
                </a:solidFill>
              </a:rPr>
              <a:t>id</a:t>
            </a:r>
            <a:r>
              <a:rPr lang="en-US" sz="1400" dirty="0">
                <a:solidFill>
                  <a:srgbClr val="C00000"/>
                </a:solidFill>
              </a:rPr>
              <a:t>., at 898 (noting that a vertical restraint “may not be a serious concern unless the relevant entity has market power”); </a:t>
            </a:r>
            <a:r>
              <a:rPr lang="en-US" sz="1400" dirty="0">
                <a:solidFill>
                  <a:srgbClr val="C00000"/>
                </a:solidFill>
                <a:highlight>
                  <a:srgbClr val="FFFF00"/>
                </a:highlight>
              </a:rPr>
              <a:t>Easterbrook</a:t>
            </a:r>
            <a:r>
              <a:rPr lang="en-US" sz="1400" dirty="0">
                <a:solidFill>
                  <a:srgbClr val="C00000"/>
                </a:solidFill>
              </a:rPr>
              <a:t>, Vertical Arrangements and the Rule of Reason, 53 Antitrust L. J. 135, 160 (1984) (“[T]he possibly anticompetitive manifestations of vertical arrangements can occur only if there is market power”).</a:t>
            </a:r>
            <a:r>
              <a:rPr lang="en-US" sz="1000" dirty="0">
                <a:solidFill>
                  <a:srgbClr val="C00000"/>
                </a:solidFill>
              </a:rPr>
              <a:t>”</a:t>
            </a:r>
          </a:p>
          <a:p>
            <a:pPr>
              <a:lnSpc>
                <a:spcPct val="90000"/>
              </a:lnSpc>
            </a:pPr>
            <a:endParaRPr lang="en-US" sz="1000" baseline="30000" dirty="0">
              <a:solidFill>
                <a:srgbClr val="C00000"/>
              </a:solidFill>
            </a:endParaRPr>
          </a:p>
        </p:txBody>
      </p:sp>
      <p:sp>
        <p:nvSpPr>
          <p:cNvPr id="7" name="TextBox 6">
            <a:extLst>
              <a:ext uri="{FF2B5EF4-FFF2-40B4-BE49-F238E27FC236}">
                <a16:creationId xmlns:a16="http://schemas.microsoft.com/office/drawing/2014/main" id="{C2279158-EC9F-49E5-A81E-00D42ABBB73E}"/>
              </a:ext>
            </a:extLst>
          </p:cNvPr>
          <p:cNvSpPr txBox="1"/>
          <p:nvPr/>
        </p:nvSpPr>
        <p:spPr>
          <a:xfrm>
            <a:off x="6435051" y="3747976"/>
            <a:ext cx="2661703" cy="931024"/>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dirty="0">
                <a:solidFill>
                  <a:srgbClr val="0070C0"/>
                </a:solidFill>
              </a:rPr>
              <a:t>Ironically, the Easterbrook article said that direct evidence of market power was superior to relying on market share.</a:t>
            </a:r>
            <a:endParaRPr lang="en-US" sz="1400" b="1" baseline="30000" dirty="0">
              <a:solidFill>
                <a:srgbClr val="0070C0"/>
              </a:solidFill>
            </a:endParaRPr>
          </a:p>
        </p:txBody>
      </p:sp>
      <p:cxnSp>
        <p:nvCxnSpPr>
          <p:cNvPr id="8" name="Straight Arrow Connector 7">
            <a:extLst>
              <a:ext uri="{FF2B5EF4-FFF2-40B4-BE49-F238E27FC236}">
                <a16:creationId xmlns:a16="http://schemas.microsoft.com/office/drawing/2014/main" id="{C2419754-24B3-44A3-8A41-B807F677DE9A}"/>
              </a:ext>
            </a:extLst>
          </p:cNvPr>
          <p:cNvCxnSpPr>
            <a:cxnSpLocks/>
          </p:cNvCxnSpPr>
          <p:nvPr/>
        </p:nvCxnSpPr>
        <p:spPr>
          <a:xfrm flipH="1" flipV="1">
            <a:off x="5534032" y="4332030"/>
            <a:ext cx="843146" cy="14421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DCA9953-E2A7-4DF4-9974-AC679A67FF62}"/>
              </a:ext>
            </a:extLst>
          </p:cNvPr>
          <p:cNvSpPr txBox="1"/>
          <p:nvPr/>
        </p:nvSpPr>
        <p:spPr>
          <a:xfrm>
            <a:off x="6810754" y="2156888"/>
            <a:ext cx="2286000" cy="1146468"/>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i="1" dirty="0" err="1">
                <a:solidFill>
                  <a:srgbClr val="0070C0"/>
                </a:solidFill>
              </a:rPr>
              <a:t>Leegin</a:t>
            </a:r>
            <a:r>
              <a:rPr lang="en-US" sz="1400" b="1" i="1" dirty="0">
                <a:solidFill>
                  <a:srgbClr val="0070C0"/>
                </a:solidFill>
              </a:rPr>
              <a:t> </a:t>
            </a:r>
            <a:r>
              <a:rPr lang="en-US" sz="1400" b="1" dirty="0">
                <a:solidFill>
                  <a:srgbClr val="0070C0"/>
                </a:solidFill>
              </a:rPr>
              <a:t>was </a:t>
            </a:r>
            <a:r>
              <a:rPr lang="en-US" sz="1400" b="1" dirty="0" err="1">
                <a:solidFill>
                  <a:srgbClr val="0070C0"/>
                </a:solidFill>
              </a:rPr>
              <a:t>intrabrand</a:t>
            </a:r>
            <a:r>
              <a:rPr lang="en-US" sz="1400" b="1" dirty="0">
                <a:solidFill>
                  <a:srgbClr val="0070C0"/>
                </a:solidFill>
              </a:rPr>
              <a:t> restraint, whereas </a:t>
            </a:r>
            <a:r>
              <a:rPr lang="en-US" sz="1400" b="1" i="1" dirty="0">
                <a:solidFill>
                  <a:srgbClr val="0070C0"/>
                </a:solidFill>
              </a:rPr>
              <a:t>AmEx </a:t>
            </a:r>
            <a:r>
              <a:rPr lang="en-US" sz="1400" b="1" dirty="0">
                <a:solidFill>
                  <a:srgbClr val="0070C0"/>
                </a:solidFill>
              </a:rPr>
              <a:t>is Interbrand restraint.  Interbrand considered more concerning</a:t>
            </a:r>
            <a:endParaRPr lang="en-US" sz="1400" b="1" baseline="30000" dirty="0">
              <a:solidFill>
                <a:srgbClr val="0070C0"/>
              </a:solidFill>
            </a:endParaRPr>
          </a:p>
        </p:txBody>
      </p:sp>
    </p:spTree>
    <p:extLst>
      <p:ext uri="{BB962C8B-B14F-4D97-AF65-F5344CB8AC3E}">
        <p14:creationId xmlns:p14="http://schemas.microsoft.com/office/powerpoint/2010/main" val="106482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Autofit/>
          </a:bodyPr>
          <a:lstStyle/>
          <a:p>
            <a:pPr eaLnBrk="1" hangingPunct="1"/>
            <a:r>
              <a:rPr lang="en-US" dirty="0"/>
              <a:t>Potential Competitive Harms: Summary</a:t>
            </a:r>
          </a:p>
        </p:txBody>
      </p:sp>
      <p:sp>
        <p:nvSpPr>
          <p:cNvPr id="13315" name="Rectangle 3"/>
          <p:cNvSpPr>
            <a:spLocks noGrp="1" noChangeArrowheads="1"/>
          </p:cNvSpPr>
          <p:nvPr>
            <p:ph idx="1"/>
          </p:nvPr>
        </p:nvSpPr>
        <p:spPr/>
        <p:txBody>
          <a:bodyPr>
            <a:noAutofit/>
          </a:bodyPr>
          <a:lstStyle/>
          <a:p>
            <a:pPr marL="533387" indent="-533387"/>
            <a:r>
              <a:rPr lang="en-US" sz="1800" dirty="0"/>
              <a:t>Collusive Theories</a:t>
            </a:r>
          </a:p>
          <a:p>
            <a:pPr marL="933427" lvl="1" indent="-533387"/>
            <a:r>
              <a:rPr lang="en-US" sz="1800" dirty="0"/>
              <a:t>Facilitating coordination (or, express collusion)</a:t>
            </a:r>
          </a:p>
          <a:p>
            <a:pPr marL="933427" lvl="1" indent="-533387"/>
            <a:endParaRPr lang="en-US" sz="1800" dirty="0"/>
          </a:p>
          <a:p>
            <a:pPr marL="533387" indent="-533387"/>
            <a:r>
              <a:rPr lang="en-US" sz="1800" dirty="0"/>
              <a:t>Exclusionary Theories </a:t>
            </a:r>
          </a:p>
          <a:p>
            <a:pPr marL="933427" lvl="1" indent="-533387"/>
            <a:r>
              <a:rPr lang="en-US" sz="1800" dirty="0"/>
              <a:t>Raising rivals’ costs (or, barriers to entry) </a:t>
            </a:r>
          </a:p>
          <a:p>
            <a:pPr marL="533387" indent="-533387"/>
            <a:endParaRPr lang="en-US" sz="1800" dirty="0"/>
          </a:p>
          <a:p>
            <a:pPr marL="533387" indent="-533387"/>
            <a:r>
              <a:rPr lang="en-US" sz="1800" dirty="0"/>
              <a:t>Market Power Exploitation Theory</a:t>
            </a:r>
          </a:p>
          <a:p>
            <a:pPr marL="807700" lvl="1" indent="-533387"/>
            <a:r>
              <a:rPr lang="en-US" sz="1800" dirty="0"/>
              <a:t>Bargaining commitment to increases seller bargaining leverage</a:t>
            </a:r>
          </a:p>
          <a:p>
            <a:pPr marL="933427" lvl="1" indent="-533387"/>
            <a:endParaRPr lang="en-US" sz="1800" dirty="0"/>
          </a:p>
          <a:p>
            <a:pPr marL="933427" lvl="1" indent="-533387">
              <a:buNone/>
            </a:pPr>
            <a:endParaRPr lang="en-US" sz="1800" dirty="0"/>
          </a:p>
          <a:p>
            <a:pPr marL="933427" lvl="1" indent="-533387"/>
            <a:endParaRPr lang="en-US" sz="1800" dirty="0"/>
          </a:p>
          <a:p>
            <a:pPr marL="933427" lvl="1" indent="-533387">
              <a:buNone/>
            </a:pPr>
            <a:endParaRPr lang="en-US" sz="1800" dirty="0"/>
          </a:p>
        </p:txBody>
      </p:sp>
    </p:spTree>
    <p:extLst>
      <p:ext uri="{BB962C8B-B14F-4D97-AF65-F5344CB8AC3E}">
        <p14:creationId xmlns:p14="http://schemas.microsoft.com/office/powerpoint/2010/main" val="64583569"/>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910829"/>
            <a:ext cx="6858000" cy="1790700"/>
          </a:xfrm>
        </p:spPr>
        <p:txBody>
          <a:bodyPr/>
          <a:lstStyle/>
          <a:p>
            <a:r>
              <a:rPr lang="en-US" dirty="0"/>
              <a:t>  </a:t>
            </a:r>
          </a:p>
        </p:txBody>
      </p:sp>
      <p:sp>
        <p:nvSpPr>
          <p:cNvPr id="3" name="Subtitle 2"/>
          <p:cNvSpPr>
            <a:spLocks noGrp="1"/>
          </p:cNvSpPr>
          <p:nvPr>
            <p:ph type="subTitle" idx="1"/>
          </p:nvPr>
        </p:nvSpPr>
        <p:spPr>
          <a:xfrm>
            <a:off x="1150070" y="2715669"/>
            <a:ext cx="6858000" cy="1241822"/>
          </a:xfrm>
        </p:spPr>
        <p:txBody>
          <a:bodyPr>
            <a:normAutofit/>
          </a:bodyPr>
          <a:lstStyle/>
          <a:p>
            <a:r>
              <a:rPr lang="en-US" sz="2700" dirty="0">
                <a:solidFill>
                  <a:schemeClr val="tx1"/>
                </a:solidFill>
              </a:rPr>
              <a:t>Anticompetitive Effects</a:t>
            </a:r>
          </a:p>
        </p:txBody>
      </p:sp>
    </p:spTree>
    <p:extLst>
      <p:ext uri="{BB962C8B-B14F-4D97-AF65-F5344CB8AC3E}">
        <p14:creationId xmlns:p14="http://schemas.microsoft.com/office/powerpoint/2010/main" val="33815359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a:t>Majority Opinion (Thomas): </a:t>
            </a:r>
            <a:br>
              <a:rPr lang="en-US" sz="2400" dirty="0"/>
            </a:br>
            <a:r>
              <a:rPr lang="en-US" sz="2400" i="1" dirty="0"/>
              <a:t>It is a Good Guy Story</a:t>
            </a:r>
          </a:p>
        </p:txBody>
      </p:sp>
      <p:sp>
        <p:nvSpPr>
          <p:cNvPr id="3" name="Content Placeholder 2"/>
          <p:cNvSpPr>
            <a:spLocks noGrp="1"/>
          </p:cNvSpPr>
          <p:nvPr>
            <p:ph idx="1"/>
          </p:nvPr>
        </p:nvSpPr>
        <p:spPr>
          <a:xfrm>
            <a:off x="628650" y="1283692"/>
            <a:ext cx="7886700" cy="3263504"/>
          </a:xfrm>
        </p:spPr>
        <p:txBody>
          <a:bodyPr/>
          <a:lstStyle/>
          <a:p>
            <a:pPr marL="0" indent="0">
              <a:buNone/>
            </a:pPr>
            <a:r>
              <a:rPr lang="en-US" sz="1800" dirty="0"/>
              <a:t>Anti-steering restraints prevent (what amounts to) free riding by merchants</a:t>
            </a:r>
            <a:br>
              <a:rPr lang="en-US" sz="1800" dirty="0"/>
            </a:br>
            <a:br>
              <a:rPr lang="en-US" dirty="0"/>
            </a:br>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pPr>
              <a:defRPr/>
            </a:pPr>
            <a:fld id="{64A241CF-2A9D-4F7C-9199-B1435F5AB990}" type="slidenum">
              <a:rPr lang="en-US" altLang="en-US" smtClean="0"/>
              <a:pPr>
                <a:defRPr/>
              </a:pPr>
              <a:t>51</a:t>
            </a:fld>
            <a:endParaRPr lang="en-US" altLang="en-US" dirty="0"/>
          </a:p>
        </p:txBody>
      </p:sp>
      <p:sp>
        <p:nvSpPr>
          <p:cNvPr id="5" name="TextBox 4"/>
          <p:cNvSpPr txBox="1"/>
          <p:nvPr/>
        </p:nvSpPr>
        <p:spPr>
          <a:xfrm>
            <a:off x="838200" y="1962150"/>
            <a:ext cx="4308939" cy="2531462"/>
          </a:xfrm>
          <a:prstGeom prst="rect">
            <a:avLst/>
          </a:prstGeom>
          <a:noFill/>
          <a:ln>
            <a:solidFill>
              <a:schemeClr val="accent1"/>
            </a:solidFill>
          </a:ln>
        </p:spPr>
        <p:txBody>
          <a:bodyPr wrap="square" lIns="68580" tIns="34290" rIns="68580" bIns="34290" rtlCol="0">
            <a:spAutoFit/>
          </a:bodyPr>
          <a:lstStyle/>
          <a:p>
            <a:r>
              <a:rPr lang="en-US" sz="1600" dirty="0"/>
              <a:t>[T]o fund those investments, Amex must charge merchants higher fees than its rivals. Even though Amex’s investments benefit merchants by </a:t>
            </a:r>
            <a:r>
              <a:rPr lang="en-US" sz="1600" u="sng" dirty="0">
                <a:solidFill>
                  <a:srgbClr val="C00000"/>
                </a:solidFill>
              </a:rPr>
              <a:t>encouraging cardholders to spend more money</a:t>
            </a:r>
            <a:r>
              <a:rPr lang="en-US" sz="1600" dirty="0">
                <a:solidFill>
                  <a:srgbClr val="C00000"/>
                </a:solidFill>
              </a:rPr>
              <a:t>, merchants would prefer not to pay the higher fees. One way that merchants try to avoid them, while still enticing Amex’s cardholders to shop at their stores, is by dissuading cardholders from using Amex at the point of sale</a:t>
            </a:r>
            <a:r>
              <a:rPr lang="en-US" sz="1600" dirty="0"/>
              <a:t>. This practice is known as “steering.”</a:t>
            </a:r>
            <a:endParaRPr lang="en-US" sz="1600" baseline="30000" dirty="0"/>
          </a:p>
        </p:txBody>
      </p:sp>
      <p:grpSp>
        <p:nvGrpSpPr>
          <p:cNvPr id="7" name="Group 6">
            <a:extLst>
              <a:ext uri="{FF2B5EF4-FFF2-40B4-BE49-F238E27FC236}">
                <a16:creationId xmlns:a16="http://schemas.microsoft.com/office/drawing/2014/main" id="{EC6E7AE5-C815-4102-9049-7012E28E5BAD}"/>
              </a:ext>
            </a:extLst>
          </p:cNvPr>
          <p:cNvGrpSpPr/>
          <p:nvPr/>
        </p:nvGrpSpPr>
        <p:grpSpPr>
          <a:xfrm>
            <a:off x="5029200" y="1742083"/>
            <a:ext cx="3824927" cy="1077218"/>
            <a:chOff x="4319348" y="2841928"/>
            <a:chExt cx="4905685" cy="1976101"/>
          </a:xfrm>
        </p:grpSpPr>
        <p:sp>
          <p:nvSpPr>
            <p:cNvPr id="8" name="TextBox 7">
              <a:extLst>
                <a:ext uri="{FF2B5EF4-FFF2-40B4-BE49-F238E27FC236}">
                  <a16:creationId xmlns:a16="http://schemas.microsoft.com/office/drawing/2014/main" id="{39D29207-EFB4-438B-87CA-27BF014E17C9}"/>
                </a:ext>
              </a:extLst>
            </p:cNvPr>
            <p:cNvSpPr txBox="1"/>
            <p:nvPr/>
          </p:nvSpPr>
          <p:spPr>
            <a:xfrm>
              <a:off x="5977055" y="2841928"/>
              <a:ext cx="3247978" cy="1976101"/>
            </a:xfrm>
            <a:prstGeom prst="rect">
              <a:avLst/>
            </a:prstGeom>
            <a:noFill/>
            <a:ln w="38100">
              <a:solidFill>
                <a:srgbClr val="0070C0"/>
              </a:solidFill>
            </a:ln>
          </p:spPr>
          <p:txBody>
            <a:bodyPr wrap="square" rtlCol="0">
              <a:spAutoFit/>
            </a:bodyPr>
            <a:lstStyle/>
            <a:p>
              <a:r>
                <a:rPr lang="en-US" sz="1600" b="1" dirty="0">
                  <a:solidFill>
                    <a:srgbClr val="0070C0"/>
                  </a:solidFill>
                </a:rPr>
                <a:t>But, there actually was no evidence supporting the claim that cardholders spend more as a result</a:t>
              </a:r>
              <a:endParaRPr lang="en-US" sz="1600" b="1" baseline="30000" dirty="0">
                <a:solidFill>
                  <a:srgbClr val="0070C0"/>
                </a:solidFill>
              </a:endParaRPr>
            </a:p>
          </p:txBody>
        </p:sp>
        <p:cxnSp>
          <p:nvCxnSpPr>
            <p:cNvPr id="9" name="Straight Arrow Connector 8">
              <a:extLst>
                <a:ext uri="{FF2B5EF4-FFF2-40B4-BE49-F238E27FC236}">
                  <a16:creationId xmlns:a16="http://schemas.microsoft.com/office/drawing/2014/main" id="{B494F544-6430-4A0A-A6D2-1A081A216EB1}"/>
                </a:ext>
              </a:extLst>
            </p:cNvPr>
            <p:cNvCxnSpPr>
              <a:cxnSpLocks/>
            </p:cNvCxnSpPr>
            <p:nvPr/>
          </p:nvCxnSpPr>
          <p:spPr>
            <a:xfrm flipH="1">
              <a:off x="4319348" y="3857695"/>
              <a:ext cx="1561740" cy="76467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71009E08-AAA6-4905-AD5B-F23ABFA03AAD}"/>
              </a:ext>
            </a:extLst>
          </p:cNvPr>
          <p:cNvSpPr txBox="1"/>
          <p:nvPr/>
        </p:nvSpPr>
        <p:spPr>
          <a:xfrm>
            <a:off x="5540258" y="2946033"/>
            <a:ext cx="2765542" cy="2131353"/>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dirty="0">
                <a:solidFill>
                  <a:srgbClr val="0070C0"/>
                </a:solidFill>
              </a:rPr>
              <a:t>The “free riding” story is really a view that if a few merchants refuse your card, you will tend to proffer that card less often at other stores.  (That was a problem Discover Card faced when it entered.)</a:t>
            </a:r>
          </a:p>
          <a:p>
            <a:endParaRPr lang="en-US" sz="1400" b="1" baseline="30000" dirty="0">
              <a:solidFill>
                <a:srgbClr val="0070C0"/>
              </a:solidFill>
            </a:endParaRPr>
          </a:p>
          <a:p>
            <a:r>
              <a:rPr lang="en-US" sz="2000" b="1" baseline="30000" dirty="0">
                <a:solidFill>
                  <a:srgbClr val="0070C0"/>
                </a:solidFill>
              </a:rPr>
              <a:t>But, Amex provided no supporting evidence this applying to it</a:t>
            </a:r>
            <a:endParaRPr lang="en-US" sz="1400" b="1" baseline="30000" dirty="0">
              <a:solidFill>
                <a:srgbClr val="0070C0"/>
              </a:solidFill>
            </a:endParaRPr>
          </a:p>
        </p:txBody>
      </p:sp>
    </p:spTree>
    <p:extLst>
      <p:ext uri="{BB962C8B-B14F-4D97-AF65-F5344CB8AC3E}">
        <p14:creationId xmlns:p14="http://schemas.microsoft.com/office/powerpoint/2010/main" val="45992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964" y="333223"/>
            <a:ext cx="8288036" cy="449102"/>
          </a:xfrm>
        </p:spPr>
        <p:txBody>
          <a:bodyPr>
            <a:noAutofit/>
          </a:bodyPr>
          <a:lstStyle/>
          <a:p>
            <a:pPr algn="l"/>
            <a:r>
              <a:rPr lang="en-US" sz="2400" dirty="0"/>
              <a:t>Majority Opinion: Rules are Designed to </a:t>
            </a:r>
            <a:br>
              <a:rPr lang="en-US" sz="2400" dirty="0"/>
            </a:br>
            <a:r>
              <a:rPr lang="en-US" sz="2400" dirty="0"/>
              <a:t>Preven</a:t>
            </a:r>
            <a:r>
              <a:rPr lang="en-US" dirty="0"/>
              <a:t>t Negative Externalities </a:t>
            </a:r>
            <a:br>
              <a:rPr lang="en-US" sz="2400" dirty="0"/>
            </a:br>
            <a:endParaRPr lang="en-US" sz="2400" i="1" dirty="0"/>
          </a:p>
        </p:txBody>
      </p:sp>
      <p:sp>
        <p:nvSpPr>
          <p:cNvPr id="3" name="Content Placeholder 2"/>
          <p:cNvSpPr>
            <a:spLocks noGrp="1"/>
          </p:cNvSpPr>
          <p:nvPr>
            <p:ph idx="1"/>
          </p:nvPr>
        </p:nvSpPr>
        <p:spPr>
          <a:xfrm>
            <a:off x="449822" y="1038045"/>
            <a:ext cx="5587299" cy="3263504"/>
          </a:xfrm>
        </p:spPr>
        <p:txBody>
          <a:bodyPr>
            <a:normAutofit/>
          </a:bodyPr>
          <a:lstStyle/>
          <a:p>
            <a:pPr lvl="3"/>
            <a:endParaRPr lang="en-US" sz="1100" dirty="0"/>
          </a:p>
          <a:p>
            <a:pPr lvl="3"/>
            <a:endParaRPr lang="en-US" sz="1100" dirty="0"/>
          </a:p>
          <a:p>
            <a:pPr lvl="3"/>
            <a:endParaRPr lang="en-US" sz="1100" dirty="0"/>
          </a:p>
          <a:p>
            <a:pPr lvl="3"/>
            <a:endParaRPr lang="en-US" sz="1100" dirty="0"/>
          </a:p>
          <a:p>
            <a:pPr lvl="3"/>
            <a:endParaRPr lang="en-US" sz="1100" dirty="0"/>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pPr>
              <a:defRPr/>
            </a:pPr>
            <a:fld id="{64A241CF-2A9D-4F7C-9199-B1435F5AB990}" type="slidenum">
              <a:rPr lang="en-US" altLang="en-US" smtClean="0"/>
              <a:pPr>
                <a:defRPr/>
              </a:pPr>
              <a:t>52</a:t>
            </a:fld>
            <a:endParaRPr lang="en-US" altLang="en-US" dirty="0"/>
          </a:p>
        </p:txBody>
      </p:sp>
      <p:sp>
        <p:nvSpPr>
          <p:cNvPr id="5" name="TextBox 4"/>
          <p:cNvSpPr txBox="1"/>
          <p:nvPr/>
        </p:nvSpPr>
        <p:spPr>
          <a:xfrm>
            <a:off x="343628" y="782325"/>
            <a:ext cx="5338253" cy="4255011"/>
          </a:xfrm>
          <a:prstGeom prst="rect">
            <a:avLst/>
          </a:prstGeom>
          <a:noFill/>
          <a:ln>
            <a:solidFill>
              <a:schemeClr val="accent1"/>
            </a:solidFill>
          </a:ln>
        </p:spPr>
        <p:txBody>
          <a:bodyPr wrap="square" lIns="68580" tIns="34290" rIns="68580" bIns="34290" rtlCol="0">
            <a:spAutoFit/>
          </a:bodyPr>
          <a:lstStyle/>
          <a:p>
            <a:r>
              <a:rPr lang="en-US" sz="1600" dirty="0"/>
              <a:t>Lastly, there is nothing </a:t>
            </a:r>
            <a:r>
              <a:rPr lang="en-US" sz="1600" u="sng" dirty="0"/>
              <a:t>inherently anticompetitive</a:t>
            </a:r>
            <a:r>
              <a:rPr lang="en-US" sz="1600" dirty="0"/>
              <a:t> about Amex’s antisteering provisions. </a:t>
            </a:r>
            <a:r>
              <a:rPr lang="en-US" sz="1600" dirty="0">
                <a:solidFill>
                  <a:srgbClr val="C00000"/>
                </a:solidFill>
              </a:rPr>
              <a:t>These agreements actually stem negative externalities in the credit-card market and promote interbrand competition.</a:t>
            </a:r>
            <a:r>
              <a:rPr lang="en-US" sz="1600" dirty="0"/>
              <a:t> When merchants steer cardholders away from Amex at the point of sale, it undermines the cardholder’s expectation of “welcome acceptance”—the promise of a frictionless transaction. </a:t>
            </a:r>
            <a:br>
              <a:rPr lang="en-US" sz="1600" dirty="0"/>
            </a:br>
            <a:r>
              <a:rPr lang="en-US" sz="1600" dirty="0">
                <a:solidFill>
                  <a:srgbClr val="C00000"/>
                </a:solidFill>
              </a:rPr>
              <a:t>A lack of welcome acceptance at one merchant makes a cardholder less likely to use Amex at all other merchants. </a:t>
            </a:r>
            <a:r>
              <a:rPr lang="en-US" sz="1600" u="sng" dirty="0">
                <a:solidFill>
                  <a:srgbClr val="C00000"/>
                </a:solidFill>
              </a:rPr>
              <a:t>This externality </a:t>
            </a:r>
            <a:r>
              <a:rPr lang="en-US" sz="1600" dirty="0">
                <a:solidFill>
                  <a:srgbClr val="C00000"/>
                </a:solidFill>
              </a:rPr>
              <a:t>e</a:t>
            </a:r>
            <a:r>
              <a:rPr lang="en-US" sz="1600" u="sng" dirty="0">
                <a:solidFill>
                  <a:srgbClr val="C00000"/>
                </a:solidFill>
              </a:rPr>
              <a:t>ndangers the viability of the entire Amex network</a:t>
            </a:r>
            <a:r>
              <a:rPr lang="en-US" sz="1600" dirty="0">
                <a:solidFill>
                  <a:srgbClr val="C00000"/>
                </a:solidFill>
              </a:rPr>
              <a:t>. And it undermines the investments that Amex has made to encourage increased cardholder spending</a:t>
            </a:r>
            <a:r>
              <a:rPr lang="en-US" sz="1600" dirty="0"/>
              <a:t>, which discourages investments in rewards and ultimately harms both cardholders and merchants. </a:t>
            </a:r>
            <a:r>
              <a:rPr lang="en-US" sz="1600" dirty="0">
                <a:solidFill>
                  <a:srgbClr val="C00000"/>
                </a:solidFill>
              </a:rPr>
              <a:t>Perhaps most importantly, antisteering provisions do not prevent Visa, MasterCard, or Discover from competing against Amex by offering lower merchant fees or promoting their broader merchant acceptance.</a:t>
            </a:r>
            <a:endParaRPr lang="en-US" sz="1600" baseline="30000" dirty="0">
              <a:solidFill>
                <a:srgbClr val="C00000"/>
              </a:solidFill>
            </a:endParaRPr>
          </a:p>
        </p:txBody>
      </p:sp>
      <p:grpSp>
        <p:nvGrpSpPr>
          <p:cNvPr id="7" name="Group 6">
            <a:extLst>
              <a:ext uri="{FF2B5EF4-FFF2-40B4-BE49-F238E27FC236}">
                <a16:creationId xmlns:a16="http://schemas.microsoft.com/office/drawing/2014/main" id="{65CDB790-97CD-4801-9605-53C8E5F18C40}"/>
              </a:ext>
            </a:extLst>
          </p:cNvPr>
          <p:cNvGrpSpPr/>
          <p:nvPr/>
        </p:nvGrpSpPr>
        <p:grpSpPr>
          <a:xfrm>
            <a:off x="5039052" y="1870213"/>
            <a:ext cx="3563512" cy="743998"/>
            <a:chOff x="4420471" y="5649940"/>
            <a:chExt cx="4114006" cy="1747820"/>
          </a:xfrm>
        </p:grpSpPr>
        <p:sp>
          <p:nvSpPr>
            <p:cNvPr id="8" name="TextBox 7">
              <a:extLst>
                <a:ext uri="{FF2B5EF4-FFF2-40B4-BE49-F238E27FC236}">
                  <a16:creationId xmlns:a16="http://schemas.microsoft.com/office/drawing/2014/main" id="{C0BF1CFB-AE36-4984-ADA4-3857EE50082F}"/>
                </a:ext>
              </a:extLst>
            </p:cNvPr>
            <p:cNvSpPr txBox="1"/>
            <p:nvPr/>
          </p:nvSpPr>
          <p:spPr>
            <a:xfrm>
              <a:off x="5346712" y="5649940"/>
              <a:ext cx="3187765" cy="1735289"/>
            </a:xfrm>
            <a:prstGeom prst="rect">
              <a:avLst/>
            </a:prstGeom>
            <a:noFill/>
            <a:ln w="38100">
              <a:solidFill>
                <a:srgbClr val="0070C0"/>
              </a:solidFill>
            </a:ln>
          </p:spPr>
          <p:txBody>
            <a:bodyPr wrap="square" rtlCol="0">
              <a:spAutoFit/>
            </a:bodyPr>
            <a:lstStyle/>
            <a:p>
              <a:r>
                <a:rPr lang="en-US" sz="1400" b="1" dirty="0">
                  <a:solidFill>
                    <a:srgbClr val="0070C0"/>
                  </a:solidFill>
                </a:rPr>
                <a:t>District Court rejected this theory as lacking evidence.  Court did not dispute this finding.</a:t>
              </a:r>
              <a:endParaRPr lang="en-US" sz="1400" b="1" baseline="30000" dirty="0">
                <a:solidFill>
                  <a:srgbClr val="0070C0"/>
                </a:solidFill>
              </a:endParaRPr>
            </a:p>
          </p:txBody>
        </p:sp>
        <p:cxnSp>
          <p:nvCxnSpPr>
            <p:cNvPr id="9" name="Straight Arrow Connector 8">
              <a:extLst>
                <a:ext uri="{FF2B5EF4-FFF2-40B4-BE49-F238E27FC236}">
                  <a16:creationId xmlns:a16="http://schemas.microsoft.com/office/drawing/2014/main" id="{F6377C54-37C9-4241-A362-F8D8FC32A70A}"/>
                </a:ext>
              </a:extLst>
            </p:cNvPr>
            <p:cNvCxnSpPr>
              <a:cxnSpLocks/>
            </p:cNvCxnSpPr>
            <p:nvPr/>
          </p:nvCxnSpPr>
          <p:spPr>
            <a:xfrm flipH="1">
              <a:off x="4420471" y="7069951"/>
              <a:ext cx="637552" cy="32780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32534521-9ACF-4282-AFD6-974F946B0F6A}"/>
              </a:ext>
            </a:extLst>
          </p:cNvPr>
          <p:cNvSpPr txBox="1"/>
          <p:nvPr/>
        </p:nvSpPr>
        <p:spPr>
          <a:xfrm>
            <a:off x="6400800" y="2902062"/>
            <a:ext cx="2215907" cy="954107"/>
          </a:xfrm>
          <a:prstGeom prst="rect">
            <a:avLst/>
          </a:prstGeom>
          <a:noFill/>
          <a:ln w="38100">
            <a:solidFill>
              <a:srgbClr val="0070C0"/>
            </a:solidFill>
          </a:ln>
        </p:spPr>
        <p:txBody>
          <a:bodyPr wrap="square" rtlCol="0">
            <a:spAutoFit/>
          </a:bodyPr>
          <a:lstStyle/>
          <a:p>
            <a:r>
              <a:rPr lang="en-US" sz="1400" b="1" dirty="0">
                <a:solidFill>
                  <a:srgbClr val="0070C0"/>
                </a:solidFill>
              </a:rPr>
              <a:t>But, Amex ex-CEO testified that Amex never did any strategic planning in case they lost the case</a:t>
            </a:r>
            <a:endParaRPr lang="en-US" sz="1400" b="1" baseline="30000" dirty="0">
              <a:solidFill>
                <a:srgbClr val="0070C0"/>
              </a:solidFill>
            </a:endParaRPr>
          </a:p>
        </p:txBody>
      </p:sp>
      <p:cxnSp>
        <p:nvCxnSpPr>
          <p:cNvPr id="15" name="Straight Arrow Connector 14">
            <a:extLst>
              <a:ext uri="{FF2B5EF4-FFF2-40B4-BE49-F238E27FC236}">
                <a16:creationId xmlns:a16="http://schemas.microsoft.com/office/drawing/2014/main" id="{865B1364-4742-4C51-9367-86C752B4A419}"/>
              </a:ext>
            </a:extLst>
          </p:cNvPr>
          <p:cNvCxnSpPr>
            <a:cxnSpLocks/>
          </p:cNvCxnSpPr>
          <p:nvPr/>
        </p:nvCxnSpPr>
        <p:spPr>
          <a:xfrm flipH="1">
            <a:off x="5497912" y="3540712"/>
            <a:ext cx="807075" cy="12783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97291E4-BF1A-4E35-B999-94D7CA8B60EC}"/>
              </a:ext>
            </a:extLst>
          </p:cNvPr>
          <p:cNvSpPr txBox="1"/>
          <p:nvPr/>
        </p:nvSpPr>
        <p:spPr>
          <a:xfrm>
            <a:off x="6304987" y="4124293"/>
            <a:ext cx="2215907" cy="954107"/>
          </a:xfrm>
          <a:prstGeom prst="rect">
            <a:avLst/>
          </a:prstGeom>
          <a:noFill/>
          <a:ln w="38100">
            <a:solidFill>
              <a:srgbClr val="0070C0"/>
            </a:solidFill>
          </a:ln>
        </p:spPr>
        <p:txBody>
          <a:bodyPr wrap="square" rtlCol="0">
            <a:spAutoFit/>
          </a:bodyPr>
          <a:lstStyle/>
          <a:p>
            <a:r>
              <a:rPr lang="en-US" sz="1400" b="1" dirty="0">
                <a:solidFill>
                  <a:srgbClr val="0070C0"/>
                </a:solidFill>
              </a:rPr>
              <a:t>This ignores the impact on their incentives and the fact that they also had </a:t>
            </a:r>
            <a:r>
              <a:rPr lang="en-US" sz="1400" b="1" dirty="0" err="1">
                <a:solidFill>
                  <a:srgbClr val="0070C0"/>
                </a:solidFill>
              </a:rPr>
              <a:t>antisteering</a:t>
            </a:r>
            <a:r>
              <a:rPr lang="en-US" sz="1400" b="1" dirty="0">
                <a:solidFill>
                  <a:srgbClr val="0070C0"/>
                </a:solidFill>
              </a:rPr>
              <a:t> rules</a:t>
            </a:r>
            <a:endParaRPr lang="en-US" sz="1400" b="1" baseline="30000" dirty="0">
              <a:solidFill>
                <a:srgbClr val="0070C0"/>
              </a:solidFill>
            </a:endParaRPr>
          </a:p>
        </p:txBody>
      </p:sp>
      <p:cxnSp>
        <p:nvCxnSpPr>
          <p:cNvPr id="13" name="Straight Arrow Connector 12">
            <a:extLst>
              <a:ext uri="{FF2B5EF4-FFF2-40B4-BE49-F238E27FC236}">
                <a16:creationId xmlns:a16="http://schemas.microsoft.com/office/drawing/2014/main" id="{CE668DF0-429A-4DE6-B459-7C3F28373B91}"/>
              </a:ext>
            </a:extLst>
          </p:cNvPr>
          <p:cNvCxnSpPr>
            <a:cxnSpLocks/>
          </p:cNvCxnSpPr>
          <p:nvPr/>
        </p:nvCxnSpPr>
        <p:spPr>
          <a:xfrm flipH="1">
            <a:off x="5448449" y="4601346"/>
            <a:ext cx="807075" cy="12783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544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534400" cy="857250"/>
          </a:xfrm>
        </p:spPr>
        <p:txBody>
          <a:bodyPr>
            <a:normAutofit/>
          </a:bodyPr>
          <a:lstStyle/>
          <a:p>
            <a:r>
              <a:rPr lang="en-US" sz="2400" dirty="0"/>
              <a:t>Majority Opinion Bottom Line: </a:t>
            </a:r>
            <a:br>
              <a:rPr lang="en-US" sz="2400" dirty="0"/>
            </a:br>
            <a:r>
              <a:rPr lang="en-US" sz="2400" dirty="0" err="1"/>
              <a:t>Antisteering</a:t>
            </a:r>
            <a:r>
              <a:rPr lang="en-US" sz="2400" dirty="0"/>
              <a:t> rules </a:t>
            </a:r>
            <a:r>
              <a:rPr lang="en-US" sz="2400" i="1" dirty="0"/>
              <a:t>Increase Interbrand Competition</a:t>
            </a:r>
          </a:p>
        </p:txBody>
      </p:sp>
      <p:sp>
        <p:nvSpPr>
          <p:cNvPr id="3" name="Content Placeholder 2"/>
          <p:cNvSpPr>
            <a:spLocks noGrp="1"/>
          </p:cNvSpPr>
          <p:nvPr>
            <p:ph idx="1"/>
          </p:nvPr>
        </p:nvSpPr>
        <p:spPr>
          <a:xfrm>
            <a:off x="628650" y="980853"/>
            <a:ext cx="7886700" cy="3621698"/>
          </a:xfrm>
        </p:spPr>
        <p:txBody>
          <a:bodyPr>
            <a:normAutofit/>
          </a:bodyPr>
          <a:lstStyle/>
          <a:p>
            <a:pPr marL="0" indent="0">
              <a:buNone/>
            </a:pPr>
            <a:endParaRPr lang="en-US" sz="2000" dirty="0"/>
          </a:p>
          <a:p>
            <a:pPr marL="1028700" lvl="3" indent="0">
              <a:buNone/>
            </a:pPr>
            <a:endParaRPr lang="en-US" sz="1400" dirty="0"/>
          </a:p>
          <a:p>
            <a:pPr lvl="3"/>
            <a:endParaRPr lang="en-US" sz="1400" dirty="0"/>
          </a:p>
          <a:p>
            <a:pPr lvl="3"/>
            <a:endParaRPr lang="en-US" sz="1400" dirty="0"/>
          </a:p>
          <a:p>
            <a:pPr lvl="3"/>
            <a:endParaRPr lang="en-US" sz="1400" dirty="0"/>
          </a:p>
          <a:p>
            <a:pPr lvl="3"/>
            <a:endParaRPr lang="en-US" sz="1400" dirty="0"/>
          </a:p>
          <a:p>
            <a:pPr lvl="3"/>
            <a:endParaRPr lang="en-US" sz="1400" dirty="0"/>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fld id="{64A241CF-2A9D-4F7C-9199-B1435F5AB990}" type="slidenum">
              <a:rPr lang="en-US" altLang="en-US" smtClean="0"/>
              <a:pPr/>
              <a:t>53</a:t>
            </a:fld>
            <a:endParaRPr lang="en-US" altLang="en-US" dirty="0"/>
          </a:p>
        </p:txBody>
      </p:sp>
      <p:sp>
        <p:nvSpPr>
          <p:cNvPr id="10" name="TextBox 9"/>
          <p:cNvSpPr txBox="1"/>
          <p:nvPr/>
        </p:nvSpPr>
        <p:spPr>
          <a:xfrm>
            <a:off x="189614" y="1199851"/>
            <a:ext cx="5164931" cy="2285241"/>
          </a:xfrm>
          <a:prstGeom prst="rect">
            <a:avLst/>
          </a:prstGeom>
          <a:noFill/>
          <a:ln>
            <a:solidFill>
              <a:schemeClr val="accent1"/>
            </a:solidFill>
          </a:ln>
        </p:spPr>
        <p:txBody>
          <a:bodyPr wrap="square" lIns="68580" tIns="34290" rIns="68580" bIns="34290" rtlCol="0">
            <a:spAutoFit/>
          </a:bodyPr>
          <a:lstStyle/>
          <a:p>
            <a:pPr>
              <a:lnSpc>
                <a:spcPct val="90000"/>
              </a:lnSpc>
            </a:pPr>
            <a:r>
              <a:rPr lang="en-US" sz="1600" dirty="0"/>
              <a:t>“In sum, the </a:t>
            </a:r>
            <a:r>
              <a:rPr lang="en-US" sz="1600" dirty="0">
                <a:solidFill>
                  <a:srgbClr val="C00000"/>
                </a:solidFill>
              </a:rPr>
              <a:t>plaintiffs have not satisfied the </a:t>
            </a:r>
            <a:r>
              <a:rPr lang="en-US" sz="1600" u="sng" dirty="0">
                <a:solidFill>
                  <a:srgbClr val="C00000"/>
                </a:solidFill>
              </a:rPr>
              <a:t>first step of the rule of reason</a:t>
            </a:r>
            <a:r>
              <a:rPr lang="en-US" sz="1600" dirty="0"/>
              <a:t>. They have not carried their burden of proving that Amex’s antisteering provisions have anticompetitive effects. </a:t>
            </a:r>
          </a:p>
          <a:p>
            <a:pPr>
              <a:lnSpc>
                <a:spcPct val="90000"/>
              </a:lnSpc>
            </a:pPr>
            <a:endParaRPr lang="en-US" sz="1600" b="1" dirty="0">
              <a:solidFill>
                <a:srgbClr val="C00000"/>
              </a:solidFill>
            </a:endParaRPr>
          </a:p>
          <a:p>
            <a:pPr>
              <a:lnSpc>
                <a:spcPct val="90000"/>
              </a:lnSpc>
            </a:pPr>
            <a:r>
              <a:rPr lang="en-US" sz="1600" dirty="0">
                <a:solidFill>
                  <a:srgbClr val="C00000"/>
                </a:solidFill>
              </a:rPr>
              <a:t>Amex’s business model has </a:t>
            </a:r>
            <a:r>
              <a:rPr lang="en-US" sz="1600" u="sng" dirty="0">
                <a:solidFill>
                  <a:srgbClr val="C00000"/>
                </a:solidFill>
              </a:rPr>
              <a:t>spurred robust interbrand competition </a:t>
            </a:r>
            <a:r>
              <a:rPr lang="en-US" sz="1600" dirty="0">
                <a:solidFill>
                  <a:srgbClr val="C00000"/>
                </a:solidFill>
              </a:rPr>
              <a:t>and has increased the </a:t>
            </a:r>
            <a:r>
              <a:rPr lang="en-US" sz="1600" u="sng" dirty="0">
                <a:solidFill>
                  <a:srgbClr val="C00000"/>
                </a:solidFill>
              </a:rPr>
              <a:t>quality and quantity of credit-card transactions</a:t>
            </a:r>
            <a:r>
              <a:rPr lang="en-US" sz="1600" dirty="0">
                <a:solidFill>
                  <a:srgbClr val="C00000"/>
                </a:solidFill>
              </a:rPr>
              <a:t>. And it is “[t]he promotion of interbrand competition,” after all, that “is ... ‘the primary purpose of the antitrust laws.’”</a:t>
            </a:r>
            <a:r>
              <a:rPr lang="en-US" sz="1600" baseline="30000" dirty="0">
                <a:solidFill>
                  <a:srgbClr val="FF0000"/>
                </a:solidFill>
              </a:rPr>
              <a:t>1</a:t>
            </a:r>
          </a:p>
        </p:txBody>
      </p:sp>
      <p:sp>
        <p:nvSpPr>
          <p:cNvPr id="7" name="TextBox 6"/>
          <p:cNvSpPr txBox="1"/>
          <p:nvPr/>
        </p:nvSpPr>
        <p:spPr>
          <a:xfrm>
            <a:off x="401164" y="3614346"/>
            <a:ext cx="3914775" cy="1300356"/>
          </a:xfrm>
          <a:prstGeom prst="rect">
            <a:avLst/>
          </a:prstGeom>
          <a:noFill/>
          <a:ln>
            <a:solidFill>
              <a:schemeClr val="accent1"/>
            </a:solidFill>
          </a:ln>
        </p:spPr>
        <p:txBody>
          <a:bodyPr wrap="square" lIns="68580" tIns="34290" rIns="68580" bIns="34290" rtlCol="0">
            <a:spAutoFit/>
          </a:bodyPr>
          <a:lstStyle/>
          <a:p>
            <a:r>
              <a:rPr lang="en-US" sz="1600" dirty="0">
                <a:solidFill>
                  <a:srgbClr val="C00000"/>
                </a:solidFill>
              </a:rPr>
              <a:t>“In sum, Amex’s business model has stimulated competitive innovations in the credit-card market, increasing the volume of transactions and improving the quality of the services.”</a:t>
            </a:r>
            <a:r>
              <a:rPr lang="en-US" sz="1600" baseline="30000" dirty="0">
                <a:solidFill>
                  <a:srgbClr val="C00000"/>
                </a:solidFill>
              </a:rPr>
              <a:t>2</a:t>
            </a:r>
          </a:p>
        </p:txBody>
      </p:sp>
      <p:sp>
        <p:nvSpPr>
          <p:cNvPr id="9" name="TextBox 8">
            <a:extLst>
              <a:ext uri="{FF2B5EF4-FFF2-40B4-BE49-F238E27FC236}">
                <a16:creationId xmlns:a16="http://schemas.microsoft.com/office/drawing/2014/main" id="{4D78E5A4-BFFF-424D-9257-2FA28FFE0C66}"/>
              </a:ext>
            </a:extLst>
          </p:cNvPr>
          <p:cNvSpPr txBox="1"/>
          <p:nvPr/>
        </p:nvSpPr>
        <p:spPr>
          <a:xfrm>
            <a:off x="6654534" y="1998516"/>
            <a:ext cx="2060841" cy="1361911"/>
          </a:xfrm>
          <a:prstGeom prst="rect">
            <a:avLst/>
          </a:prstGeom>
          <a:solidFill>
            <a:srgbClr val="FFFF00"/>
          </a:solidFill>
          <a:ln w="38100">
            <a:solidFill>
              <a:srgbClr val="0070C0"/>
            </a:solidFill>
          </a:ln>
        </p:spPr>
        <p:txBody>
          <a:bodyPr wrap="square" lIns="68580" tIns="34290" rIns="68580" bIns="34290" rtlCol="0">
            <a:spAutoFit/>
          </a:bodyPr>
          <a:lstStyle/>
          <a:p>
            <a:r>
              <a:rPr lang="en-US" sz="1400" b="1" dirty="0">
                <a:solidFill>
                  <a:srgbClr val="0070C0"/>
                </a:solidFill>
              </a:rPr>
              <a:t>Step 1 here includes disproving efficiencies.  Proving efficiencies normally goes into Step 2 with burden on defendant</a:t>
            </a:r>
            <a:endParaRPr lang="en-US" sz="1400" b="1" baseline="30000" dirty="0">
              <a:solidFill>
                <a:srgbClr val="0070C0"/>
              </a:solidFill>
            </a:endParaRPr>
          </a:p>
        </p:txBody>
      </p:sp>
      <p:cxnSp>
        <p:nvCxnSpPr>
          <p:cNvPr id="11" name="Straight Arrow Connector 10">
            <a:extLst>
              <a:ext uri="{FF2B5EF4-FFF2-40B4-BE49-F238E27FC236}">
                <a16:creationId xmlns:a16="http://schemas.microsoft.com/office/drawing/2014/main" id="{ADD1AAB8-B857-43EA-A10A-638E15A13ADA}"/>
              </a:ext>
            </a:extLst>
          </p:cNvPr>
          <p:cNvCxnSpPr>
            <a:cxnSpLocks/>
          </p:cNvCxnSpPr>
          <p:nvPr/>
        </p:nvCxnSpPr>
        <p:spPr>
          <a:xfrm flipH="1" flipV="1">
            <a:off x="5252736" y="2221099"/>
            <a:ext cx="1245676" cy="24274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C348C2F-2713-4A28-B943-AF4FD39FDB56}"/>
              </a:ext>
            </a:extLst>
          </p:cNvPr>
          <p:cNvCxnSpPr>
            <a:cxnSpLocks/>
          </p:cNvCxnSpPr>
          <p:nvPr/>
        </p:nvCxnSpPr>
        <p:spPr>
          <a:xfrm flipH="1">
            <a:off x="5302578" y="2633749"/>
            <a:ext cx="1151932" cy="1579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46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Dissent (Breyer): No, the Rules are Anticompetitive</a:t>
            </a:r>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pPr>
              <a:defRPr/>
            </a:pPr>
            <a:fld id="{64A241CF-2A9D-4F7C-9199-B1435F5AB990}" type="slidenum">
              <a:rPr lang="en-US" altLang="en-US" smtClean="0"/>
              <a:pPr>
                <a:defRPr/>
              </a:pPr>
              <a:t>54</a:t>
            </a:fld>
            <a:endParaRPr lang="en-US" altLang="en-US" dirty="0"/>
          </a:p>
        </p:txBody>
      </p:sp>
      <p:sp>
        <p:nvSpPr>
          <p:cNvPr id="5" name="TextBox 4"/>
          <p:cNvSpPr txBox="1"/>
          <p:nvPr/>
        </p:nvSpPr>
        <p:spPr>
          <a:xfrm>
            <a:off x="153021" y="895350"/>
            <a:ext cx="6323979" cy="4162678"/>
          </a:xfrm>
          <a:prstGeom prst="rect">
            <a:avLst/>
          </a:prstGeom>
          <a:noFill/>
          <a:ln>
            <a:solidFill>
              <a:schemeClr val="accent1"/>
            </a:solidFill>
          </a:ln>
        </p:spPr>
        <p:txBody>
          <a:bodyPr wrap="square" lIns="68580" tIns="34290" rIns="68580" bIns="34290" rtlCol="0">
            <a:spAutoFit/>
          </a:bodyPr>
          <a:lstStyle/>
          <a:p>
            <a:r>
              <a:rPr lang="en-US" sz="1400" dirty="0"/>
              <a:t>Here the District Court found that the challenged provisions have had significant anticompetitive effects. </a:t>
            </a:r>
            <a:r>
              <a:rPr lang="en-US" sz="1400" dirty="0">
                <a:solidFill>
                  <a:srgbClr val="C00000"/>
                </a:solidFill>
              </a:rPr>
              <a:t>In particular, it found that the provisions have limited or prevented price competition among credit-card firms for the business of merchants. </a:t>
            </a:r>
            <a:r>
              <a:rPr lang="en-US" sz="1400" dirty="0"/>
              <a:t>That conclusion makes sense: In the provisions, American Express required the merchants to agree not to encourage </a:t>
            </a:r>
            <a:r>
              <a:rPr lang="en-US" sz="1200" dirty="0"/>
              <a:t>customers</a:t>
            </a:r>
            <a:r>
              <a:rPr lang="en-US" sz="1400" dirty="0"/>
              <a:t> to use American Express’ competitors’ credit cards, even cards from those competitors, such as Discover, that intended to charge the merchants lower prices. By doing so, American Express has “disrupt[ed] the normal price-setting mechanism” in the market. </a:t>
            </a:r>
            <a:r>
              <a:rPr lang="en-US" sz="1400" dirty="0">
                <a:solidFill>
                  <a:srgbClr val="C00000"/>
                </a:solidFill>
              </a:rPr>
              <a:t>As a result of the provisions, the District Court found, American Express was able to raise merchant prices repeatedly without any significant loss of business, because merchants were unable to respond to such price increases by encouraging shoppers to pay with other cards</a:t>
            </a:r>
            <a:r>
              <a:rPr lang="en-US" sz="1400" dirty="0"/>
              <a:t>. The provisions also meant that competitors like Discover had little incentive to lower their merchant prices, because doing so did not lead to any additional market share. The provisions thereby “suppress[ed] [American Express’] ... competitors’ incentives to offer lower prices ... resulting in higher profit-maximizing prices across the network services market. </a:t>
            </a:r>
            <a:r>
              <a:rPr lang="en-US" sz="1400" dirty="0">
                <a:solidFill>
                  <a:srgbClr val="C00000"/>
                </a:solidFill>
              </a:rPr>
              <a:t>Consumers throughout the economy paid higher retail prices as a result, and they were denied the opportunity to accept incentives that merchants might otherwise have offered to use less-expensive cards. I should think that, considering step 1 alone, there is little more that need be said.</a:t>
            </a:r>
            <a:r>
              <a:rPr lang="en-US" sz="1400" baseline="30000" dirty="0"/>
              <a:t>1</a:t>
            </a:r>
          </a:p>
        </p:txBody>
      </p:sp>
      <p:sp>
        <p:nvSpPr>
          <p:cNvPr id="17" name="TextBox 16">
            <a:extLst>
              <a:ext uri="{FF2B5EF4-FFF2-40B4-BE49-F238E27FC236}">
                <a16:creationId xmlns:a16="http://schemas.microsoft.com/office/drawing/2014/main" id="{51944D5A-9E5D-431D-B8A1-8C231AF083ED}"/>
              </a:ext>
            </a:extLst>
          </p:cNvPr>
          <p:cNvSpPr txBox="1"/>
          <p:nvPr/>
        </p:nvSpPr>
        <p:spPr>
          <a:xfrm>
            <a:off x="7462199" y="2632599"/>
            <a:ext cx="1306202" cy="715581"/>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He gets the incentive effects right</a:t>
            </a:r>
            <a:endParaRPr lang="en-US" sz="1400" b="1" baseline="30000" dirty="0">
              <a:solidFill>
                <a:srgbClr val="0070C0"/>
              </a:solidFill>
            </a:endParaRPr>
          </a:p>
        </p:txBody>
      </p:sp>
      <p:cxnSp>
        <p:nvCxnSpPr>
          <p:cNvPr id="18" name="Straight Arrow Connector 17">
            <a:extLst>
              <a:ext uri="{FF2B5EF4-FFF2-40B4-BE49-F238E27FC236}">
                <a16:creationId xmlns:a16="http://schemas.microsoft.com/office/drawing/2014/main" id="{16CA1567-4BC6-453F-91F7-1366D95BAF1B}"/>
              </a:ext>
            </a:extLst>
          </p:cNvPr>
          <p:cNvCxnSpPr>
            <a:cxnSpLocks/>
          </p:cNvCxnSpPr>
          <p:nvPr/>
        </p:nvCxnSpPr>
        <p:spPr>
          <a:xfrm flipH="1" flipV="1">
            <a:off x="6524011" y="2864984"/>
            <a:ext cx="638789" cy="492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CDFCEEA-8F49-4FB6-9A94-E1DCBF2AB9DB}"/>
              </a:ext>
            </a:extLst>
          </p:cNvPr>
          <p:cNvCxnSpPr>
            <a:cxnSpLocks/>
          </p:cNvCxnSpPr>
          <p:nvPr/>
        </p:nvCxnSpPr>
        <p:spPr>
          <a:xfrm flipH="1">
            <a:off x="6534226" y="3221695"/>
            <a:ext cx="551133" cy="23671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02816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p:txBody>
          <a:bodyPr>
            <a:normAutofit/>
          </a:bodyPr>
          <a:lstStyle/>
          <a:p>
            <a:r>
              <a:rPr lang="en-US" sz="2800" dirty="0">
                <a:solidFill>
                  <a:schemeClr val="tx1"/>
                </a:solidFill>
              </a:rPr>
              <a:t>The “Output Test”</a:t>
            </a:r>
          </a:p>
        </p:txBody>
      </p:sp>
    </p:spTree>
    <p:extLst>
      <p:ext uri="{BB962C8B-B14F-4D97-AF65-F5344CB8AC3E}">
        <p14:creationId xmlns:p14="http://schemas.microsoft.com/office/powerpoint/2010/main" val="6811651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20504"/>
            <a:ext cx="7886700" cy="994172"/>
          </a:xfrm>
        </p:spPr>
        <p:txBody>
          <a:bodyPr>
            <a:normAutofit/>
          </a:bodyPr>
          <a:lstStyle/>
          <a:p>
            <a:r>
              <a:rPr lang="en-US" sz="2400" dirty="0"/>
              <a:t>Majority Opinion (Thomas): Higher Output </a:t>
            </a:r>
            <a:r>
              <a:rPr lang="en-US" dirty="0"/>
              <a:t>Rejects Anticompetitive Story</a:t>
            </a:r>
            <a:endParaRPr lang="en-US" sz="2400" dirty="0"/>
          </a:p>
        </p:txBody>
      </p:sp>
      <p:sp>
        <p:nvSpPr>
          <p:cNvPr id="3" name="Content Placeholder 2"/>
          <p:cNvSpPr>
            <a:spLocks noGrp="1"/>
          </p:cNvSpPr>
          <p:nvPr>
            <p:ph idx="1"/>
          </p:nvPr>
        </p:nvSpPr>
        <p:spPr/>
        <p:txBody>
          <a:bodyPr>
            <a:normAutofit/>
          </a:bodyPr>
          <a:lstStyle/>
          <a:p>
            <a:pPr marL="457200" lvl="1" indent="0">
              <a:buNone/>
            </a:pPr>
            <a:endParaRPr lang="en-US" sz="1800" dirty="0"/>
          </a:p>
          <a:p>
            <a:pPr lvl="3"/>
            <a:endParaRPr lang="en-US" sz="1400" dirty="0"/>
          </a:p>
          <a:p>
            <a:pPr lvl="3"/>
            <a:endParaRPr lang="en-US" sz="1400" dirty="0"/>
          </a:p>
          <a:p>
            <a:pPr lvl="3"/>
            <a:endParaRPr lang="en-US" sz="1400" dirty="0"/>
          </a:p>
          <a:p>
            <a:pPr lvl="3"/>
            <a:endParaRPr lang="en-US" sz="1400" dirty="0"/>
          </a:p>
          <a:p>
            <a:pPr lvl="3"/>
            <a:endParaRPr lang="en-US" sz="1400" dirty="0"/>
          </a:p>
          <a:p>
            <a:pPr lvl="3"/>
            <a:endParaRPr lang="en-US" sz="1400" dirty="0"/>
          </a:p>
        </p:txBody>
      </p:sp>
      <p:sp>
        <p:nvSpPr>
          <p:cNvPr id="4" name="Slide Number Placeholder 3"/>
          <p:cNvSpPr>
            <a:spLocks noGrp="1"/>
          </p:cNvSpPr>
          <p:nvPr>
            <p:ph type="sldNum" sz="quarter" idx="12"/>
          </p:nvPr>
        </p:nvSpPr>
        <p:spPr>
          <a:xfrm>
            <a:off x="7086600" y="4767263"/>
            <a:ext cx="2057400" cy="274637"/>
          </a:xfrm>
          <a:prstGeom prst="rect">
            <a:avLst/>
          </a:prstGeom>
        </p:spPr>
        <p:txBody>
          <a:bodyPr lIns="68580" tIns="34290" rIns="68580" bIns="34290"/>
          <a:lstStyle/>
          <a:p>
            <a:fld id="{64A241CF-2A9D-4F7C-9199-B1435F5AB990}" type="slidenum">
              <a:rPr lang="en-US" altLang="en-US" smtClean="0"/>
              <a:pPr/>
              <a:t>56</a:t>
            </a:fld>
            <a:endParaRPr lang="en-US" altLang="en-US" dirty="0"/>
          </a:p>
        </p:txBody>
      </p:sp>
      <p:sp>
        <p:nvSpPr>
          <p:cNvPr id="10" name="TextBox 9"/>
          <p:cNvSpPr txBox="1"/>
          <p:nvPr/>
        </p:nvSpPr>
        <p:spPr>
          <a:xfrm>
            <a:off x="237572" y="1200150"/>
            <a:ext cx="5551320" cy="3762568"/>
          </a:xfrm>
          <a:prstGeom prst="rect">
            <a:avLst/>
          </a:prstGeom>
          <a:noFill/>
          <a:ln>
            <a:solidFill>
              <a:schemeClr val="accent1"/>
            </a:solidFill>
          </a:ln>
        </p:spPr>
        <p:txBody>
          <a:bodyPr wrap="square" lIns="68580" tIns="34290" rIns="68580" bIns="34290" rtlCol="0">
            <a:spAutoFit/>
          </a:bodyPr>
          <a:lstStyle/>
          <a:p>
            <a:r>
              <a:rPr lang="en-US" sz="1600" dirty="0"/>
              <a:t>The plaintiffs did offer </a:t>
            </a:r>
            <a:r>
              <a:rPr lang="en-US" sz="1600" u="sng" dirty="0">
                <a:solidFill>
                  <a:srgbClr val="C00000"/>
                </a:solidFill>
              </a:rPr>
              <a:t>evidence that Amex increased the percentage of the purchase price that it charges merchants by an average of 0.09% between 2005 and 2010 and that this increase was not entirely spent on cardholder rewards</a:t>
            </a:r>
            <a:r>
              <a:rPr lang="en-US" sz="1600" dirty="0"/>
              <a:t>. … this evidence</a:t>
            </a:r>
          </a:p>
          <a:p>
            <a:r>
              <a:rPr lang="en-US" sz="1600" dirty="0"/>
              <a:t>does not prove that Amex’s </a:t>
            </a:r>
            <a:r>
              <a:rPr lang="en-US" sz="1600" dirty="0" err="1"/>
              <a:t>antisteering</a:t>
            </a:r>
            <a:r>
              <a:rPr lang="en-US" sz="1600" dirty="0"/>
              <a:t> provisions gave it the power to charge anticompetitive prices. “Market power is the ability to raise price profitably </a:t>
            </a:r>
            <a:r>
              <a:rPr lang="en-US" sz="1600" i="1" dirty="0"/>
              <a:t>by restricting output</a:t>
            </a:r>
            <a:r>
              <a:rPr lang="en-US" sz="1600" dirty="0"/>
              <a:t>.” Areeda &amp; Hovenkamp §5.01 (emphasis added);accord, </a:t>
            </a:r>
            <a:r>
              <a:rPr lang="en-US" sz="1600" i="1" dirty="0"/>
              <a:t>Kodak</a:t>
            </a:r>
            <a:r>
              <a:rPr lang="en-US" sz="1600" dirty="0"/>
              <a:t>, 504 U. S., at 464; </a:t>
            </a:r>
            <a:r>
              <a:rPr lang="en-US" sz="1600" i="1" dirty="0"/>
              <a:t>Business Electronics</a:t>
            </a:r>
            <a:r>
              <a:rPr lang="en-US" sz="1600" dirty="0"/>
              <a:t>, 485 U. S., at 723. </a:t>
            </a:r>
            <a:r>
              <a:rPr lang="en-US" sz="1600" b="1" dirty="0">
                <a:solidFill>
                  <a:srgbClr val="C00000"/>
                </a:solidFill>
              </a:rPr>
              <a:t>This Court will “not infer competitive injury from price and output data absent some evidence that tends to prove that output was restricted or prices were above a competitive level.” </a:t>
            </a:r>
            <a:r>
              <a:rPr lang="en-US" sz="1600" i="1" dirty="0"/>
              <a:t>Brooke Group Ltd.</a:t>
            </a:r>
            <a:r>
              <a:rPr lang="en-US" sz="1600" dirty="0"/>
              <a:t>, 509 U. S., at 237. There is no such evidence in this case. </a:t>
            </a:r>
            <a:r>
              <a:rPr lang="en-US" sz="1600" b="1" dirty="0">
                <a:solidFill>
                  <a:srgbClr val="C00000"/>
                </a:solidFill>
              </a:rPr>
              <a:t>The output of credit-card transactions grew dramatically from 2008 to 2013, increasing 30%.</a:t>
            </a:r>
            <a:endParaRPr lang="en-US" sz="1050" baseline="30000" dirty="0"/>
          </a:p>
        </p:txBody>
      </p:sp>
      <p:sp>
        <p:nvSpPr>
          <p:cNvPr id="8" name="TextBox 7">
            <a:extLst>
              <a:ext uri="{FF2B5EF4-FFF2-40B4-BE49-F238E27FC236}">
                <a16:creationId xmlns:a16="http://schemas.microsoft.com/office/drawing/2014/main" id="{970B626C-5BC6-4B48-A7B7-291BEADE3930}"/>
              </a:ext>
            </a:extLst>
          </p:cNvPr>
          <p:cNvSpPr txBox="1"/>
          <p:nvPr/>
        </p:nvSpPr>
        <p:spPr>
          <a:xfrm>
            <a:off x="6444012" y="3327226"/>
            <a:ext cx="2395188" cy="1577355"/>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This ignores all the other market changes that led to increased usage of credit cards.  It also ignores the adverse Prisoner’s Dilemma effects, which implies inefficiently higher output</a:t>
            </a:r>
          </a:p>
        </p:txBody>
      </p:sp>
      <p:sp>
        <p:nvSpPr>
          <p:cNvPr id="18" name="TextBox 17">
            <a:extLst>
              <a:ext uri="{FF2B5EF4-FFF2-40B4-BE49-F238E27FC236}">
                <a16:creationId xmlns:a16="http://schemas.microsoft.com/office/drawing/2014/main" id="{F1FFB40D-880F-46D5-B2D6-E5A7FC7BD73C}"/>
              </a:ext>
            </a:extLst>
          </p:cNvPr>
          <p:cNvSpPr txBox="1"/>
          <p:nvPr/>
        </p:nvSpPr>
        <p:spPr>
          <a:xfrm>
            <a:off x="6273388" y="1858384"/>
            <a:ext cx="1822419" cy="715581"/>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But this suggests harm, especially  to non-Amex customers</a:t>
            </a:r>
          </a:p>
        </p:txBody>
      </p:sp>
      <p:cxnSp>
        <p:nvCxnSpPr>
          <p:cNvPr id="19" name="Straight Arrow Connector 18">
            <a:extLst>
              <a:ext uri="{FF2B5EF4-FFF2-40B4-BE49-F238E27FC236}">
                <a16:creationId xmlns:a16="http://schemas.microsoft.com/office/drawing/2014/main" id="{76B3221C-253F-49B6-94D4-5EDDC915D1B1}"/>
              </a:ext>
            </a:extLst>
          </p:cNvPr>
          <p:cNvCxnSpPr>
            <a:cxnSpLocks/>
          </p:cNvCxnSpPr>
          <p:nvPr/>
        </p:nvCxnSpPr>
        <p:spPr>
          <a:xfrm flipH="1" flipV="1">
            <a:off x="5622871" y="2004958"/>
            <a:ext cx="473129" cy="10959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8054982-B20F-4BFB-916C-4C4DC63F4AB2}"/>
              </a:ext>
            </a:extLst>
          </p:cNvPr>
          <p:cNvCxnSpPr>
            <a:cxnSpLocks/>
          </p:cNvCxnSpPr>
          <p:nvPr/>
        </p:nvCxnSpPr>
        <p:spPr>
          <a:xfrm flipH="1">
            <a:off x="5705882" y="4115903"/>
            <a:ext cx="589051" cy="28464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82199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A46CC87C6A3AFF4AA059611A0CA1530A@cra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157" y="850293"/>
            <a:ext cx="6151626" cy="405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866919" y="1408832"/>
            <a:ext cx="2175743" cy="807913"/>
          </a:xfrm>
          <a:prstGeom prst="rect">
            <a:avLst/>
          </a:prstGeom>
          <a:noFill/>
          <a:ln w="57150">
            <a:solidFill>
              <a:srgbClr val="0070C0"/>
            </a:solidFill>
          </a:ln>
        </p:spPr>
        <p:txBody>
          <a:bodyPr wrap="square" lIns="68580" tIns="34290" rIns="68580" bIns="34290" rtlCol="0">
            <a:spAutoFit/>
          </a:bodyPr>
          <a:lstStyle/>
          <a:p>
            <a:r>
              <a:rPr lang="en-US" sz="1600" b="1" dirty="0">
                <a:solidFill>
                  <a:srgbClr val="0070C0"/>
                </a:solidFill>
              </a:rPr>
              <a:t>At stores,  the usage of cash/checks is more like 10-15%,  not 25%</a:t>
            </a:r>
          </a:p>
        </p:txBody>
      </p:sp>
      <p:sp>
        <p:nvSpPr>
          <p:cNvPr id="4" name="TextBox 3"/>
          <p:cNvSpPr txBox="1"/>
          <p:nvPr/>
        </p:nvSpPr>
        <p:spPr>
          <a:xfrm>
            <a:off x="298157" y="233272"/>
            <a:ext cx="5388735" cy="438581"/>
          </a:xfrm>
          <a:prstGeom prst="rect">
            <a:avLst/>
          </a:prstGeom>
          <a:noFill/>
        </p:spPr>
        <p:txBody>
          <a:bodyPr wrap="none" lIns="68580" tIns="34290" rIns="68580" bIns="34290" rtlCol="0">
            <a:spAutoFit/>
          </a:bodyPr>
          <a:lstStyle/>
          <a:p>
            <a:r>
              <a:rPr lang="en-US" sz="2400" dirty="0"/>
              <a:t>The Rise in Share of Credit &amp; Debit Cards</a:t>
            </a:r>
          </a:p>
        </p:txBody>
      </p:sp>
    </p:spTree>
    <p:extLst>
      <p:ext uri="{BB962C8B-B14F-4D97-AF65-F5344CB8AC3E}">
        <p14:creationId xmlns:p14="http://schemas.microsoft.com/office/powerpoint/2010/main" val="39214464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901" y="54839"/>
            <a:ext cx="7886700" cy="994172"/>
          </a:xfrm>
        </p:spPr>
        <p:txBody>
          <a:bodyPr>
            <a:normAutofit/>
          </a:bodyPr>
          <a:lstStyle/>
          <a:p>
            <a:r>
              <a:rPr lang="en-US" sz="2400" dirty="0"/>
              <a:t>Dissent (Breyer): Output Test</a:t>
            </a:r>
          </a:p>
        </p:txBody>
      </p:sp>
      <p:sp>
        <p:nvSpPr>
          <p:cNvPr id="3" name="Content Placeholder 2"/>
          <p:cNvSpPr>
            <a:spLocks noGrp="1"/>
          </p:cNvSpPr>
          <p:nvPr>
            <p:ph idx="1"/>
          </p:nvPr>
        </p:nvSpPr>
        <p:spPr>
          <a:xfrm>
            <a:off x="303358" y="937260"/>
            <a:ext cx="5792642" cy="3768090"/>
          </a:xfrm>
          <a:ln w="12700">
            <a:solidFill>
              <a:schemeClr val="tx1"/>
            </a:solidFill>
          </a:ln>
        </p:spPr>
        <p:txBody>
          <a:bodyPr>
            <a:normAutofit/>
          </a:bodyPr>
          <a:lstStyle/>
          <a:p>
            <a:pPr marL="0" indent="0">
              <a:lnSpc>
                <a:spcPct val="90000"/>
              </a:lnSpc>
              <a:buNone/>
            </a:pPr>
            <a:r>
              <a:rPr lang="en-US" sz="1400" dirty="0"/>
              <a:t>“It is true as an economic matter that a firm exercises market power by restricting output in order to raise prices. But the relevant restriction of output is as compared with a hypothetical world in which the restraint was not present and prices were lower. </a:t>
            </a:r>
            <a:r>
              <a:rPr lang="en-US" sz="1400" dirty="0">
                <a:solidFill>
                  <a:srgbClr val="C00000"/>
                </a:solidFill>
              </a:rPr>
              <a:t>The fact that credit-card use in general has grown over the last decade, as the majority says, says nothing about whether such use would have grown more or less without the nondiscrimination provisions. And because the relevant question is a comparison between reality and a hypothetical state of affairs, to require actual proof of reduced output is often to require the impossible—tantamount to saying that the Sherman Act does not apply at all.”</a:t>
            </a:r>
            <a:r>
              <a:rPr lang="en-US" sz="1400" dirty="0"/>
              <a:t> </a:t>
            </a:r>
          </a:p>
          <a:p>
            <a:pPr marL="0" indent="0">
              <a:lnSpc>
                <a:spcPct val="90000"/>
              </a:lnSpc>
              <a:buNone/>
            </a:pPr>
            <a:r>
              <a:rPr lang="en-US" sz="1400" dirty="0"/>
              <a:t>“In any event, there are features of the credit-card market that may tend to limit the usual relationship between price and output. </a:t>
            </a:r>
            <a:r>
              <a:rPr lang="en-US" sz="1400" dirty="0">
                <a:solidFill>
                  <a:srgbClr val="C00000"/>
                </a:solidFill>
              </a:rPr>
              <a:t>In particular, merchants generally spread the costs of credit-card acceptance across all their customers (whatever payment method they may use), while the benefits of card use go only to the cardholders. Thus, higher credit-card merchant fees may have only a limited effect on credit-card transaction volume, even as they disrupt the marketplace by extracting anticompetitive profits.”</a:t>
            </a:r>
          </a:p>
          <a:p>
            <a:pPr marL="0" indent="0">
              <a:lnSpc>
                <a:spcPct val="90000"/>
              </a:lnSpc>
              <a:buNone/>
            </a:pPr>
            <a:endParaRPr lang="en-US" sz="1400" dirty="0">
              <a:solidFill>
                <a:srgbClr val="C00000"/>
              </a:solidFill>
            </a:endParaRPr>
          </a:p>
          <a:p>
            <a:pPr marL="0" indent="0">
              <a:lnSpc>
                <a:spcPct val="90000"/>
              </a:lnSpc>
              <a:buNone/>
            </a:pPr>
            <a:endParaRPr lang="en-US" sz="1400" dirty="0"/>
          </a:p>
        </p:txBody>
      </p:sp>
      <p:cxnSp>
        <p:nvCxnSpPr>
          <p:cNvPr id="5" name="Straight Arrow Connector 4">
            <a:extLst>
              <a:ext uri="{FF2B5EF4-FFF2-40B4-BE49-F238E27FC236}">
                <a16:creationId xmlns:a16="http://schemas.microsoft.com/office/drawing/2014/main" id="{B2708681-05A0-47B4-B451-337BA5373A23}"/>
              </a:ext>
            </a:extLst>
          </p:cNvPr>
          <p:cNvCxnSpPr>
            <a:cxnSpLocks/>
          </p:cNvCxnSpPr>
          <p:nvPr/>
        </p:nvCxnSpPr>
        <p:spPr>
          <a:xfrm flipH="1">
            <a:off x="6200756" y="1759690"/>
            <a:ext cx="355933" cy="22572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8AF8CC1-6D09-4C71-A5DA-C97ADE95BC5E}"/>
              </a:ext>
            </a:extLst>
          </p:cNvPr>
          <p:cNvSpPr txBox="1"/>
          <p:nvPr/>
        </p:nvSpPr>
        <p:spPr>
          <a:xfrm>
            <a:off x="6714516" y="1269833"/>
            <a:ext cx="1565578" cy="715581"/>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Majority really </a:t>
            </a:r>
          </a:p>
          <a:p>
            <a:r>
              <a:rPr lang="en-US" sz="1400" b="1" dirty="0">
                <a:solidFill>
                  <a:srgbClr val="0070C0"/>
                </a:solidFill>
              </a:rPr>
              <a:t>Made a Freshman error here</a:t>
            </a:r>
          </a:p>
        </p:txBody>
      </p:sp>
      <p:cxnSp>
        <p:nvCxnSpPr>
          <p:cNvPr id="15" name="Straight Arrow Connector 14">
            <a:extLst>
              <a:ext uri="{FF2B5EF4-FFF2-40B4-BE49-F238E27FC236}">
                <a16:creationId xmlns:a16="http://schemas.microsoft.com/office/drawing/2014/main" id="{CEA7A282-7BE5-4046-8835-F665142D5B40}"/>
              </a:ext>
            </a:extLst>
          </p:cNvPr>
          <p:cNvCxnSpPr>
            <a:cxnSpLocks/>
          </p:cNvCxnSpPr>
          <p:nvPr/>
        </p:nvCxnSpPr>
        <p:spPr>
          <a:xfrm flipH="1">
            <a:off x="5999026" y="3473107"/>
            <a:ext cx="355933" cy="225724"/>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A8F32C2-32ED-4FE3-B428-A877B407BEA8}"/>
              </a:ext>
            </a:extLst>
          </p:cNvPr>
          <p:cNvSpPr txBox="1"/>
          <p:nvPr/>
        </p:nvSpPr>
        <p:spPr>
          <a:xfrm>
            <a:off x="6537196" y="2983250"/>
            <a:ext cx="1565578" cy="1146468"/>
          </a:xfrm>
          <a:prstGeom prst="rect">
            <a:avLst/>
          </a:prstGeom>
          <a:noFill/>
          <a:ln w="38100">
            <a:solidFill>
              <a:srgbClr val="0070C0"/>
            </a:solidFill>
          </a:ln>
        </p:spPr>
        <p:txBody>
          <a:bodyPr wrap="square" lIns="68580" tIns="34290" rIns="68580" bIns="34290" rtlCol="0">
            <a:spAutoFit/>
          </a:bodyPr>
          <a:lstStyle/>
          <a:p>
            <a:r>
              <a:rPr lang="en-US" sz="1400" b="1" dirty="0">
                <a:solidFill>
                  <a:srgbClr val="0070C0"/>
                </a:solidFill>
              </a:rPr>
              <a:t>This is right. Noting Prisoner’s Dilemma effects would have made it stronger</a:t>
            </a:r>
          </a:p>
        </p:txBody>
      </p:sp>
    </p:spTree>
    <p:extLst>
      <p:ext uri="{BB962C8B-B14F-4D97-AF65-F5344CB8AC3E}">
        <p14:creationId xmlns:p14="http://schemas.microsoft.com/office/powerpoint/2010/main" val="17587114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CA238-F031-47A6-9900-953B1C90B265}"/>
              </a:ext>
            </a:extLst>
          </p:cNvPr>
          <p:cNvSpPr>
            <a:spLocks noGrp="1"/>
          </p:cNvSpPr>
          <p:nvPr>
            <p:ph type="title"/>
          </p:nvPr>
        </p:nvSpPr>
        <p:spPr>
          <a:xfrm>
            <a:off x="533400" y="-130502"/>
            <a:ext cx="8229600" cy="857250"/>
          </a:xfrm>
        </p:spPr>
        <p:txBody>
          <a:bodyPr/>
          <a:lstStyle/>
          <a:p>
            <a:r>
              <a:rPr lang="en-US" dirty="0"/>
              <a:t>Addendum: The Sad Tale of </a:t>
            </a:r>
            <a:r>
              <a:rPr lang="en-US" i="1" dirty="0"/>
              <a:t>Sabre</a:t>
            </a:r>
            <a:r>
              <a:rPr lang="en-US" dirty="0"/>
              <a:t>/</a:t>
            </a:r>
            <a:r>
              <a:rPr lang="en-US" i="1" dirty="0" err="1"/>
              <a:t>Farelogix</a:t>
            </a:r>
            <a:endParaRPr lang="en-US" i="1" dirty="0"/>
          </a:p>
        </p:txBody>
      </p:sp>
      <p:sp>
        <p:nvSpPr>
          <p:cNvPr id="3" name="Content Placeholder 2">
            <a:extLst>
              <a:ext uri="{FF2B5EF4-FFF2-40B4-BE49-F238E27FC236}">
                <a16:creationId xmlns:a16="http://schemas.microsoft.com/office/drawing/2014/main" id="{D3676238-5370-461D-AE06-3E92A3699374}"/>
              </a:ext>
            </a:extLst>
          </p:cNvPr>
          <p:cNvSpPr>
            <a:spLocks noGrp="1"/>
          </p:cNvSpPr>
          <p:nvPr>
            <p:ph idx="1"/>
          </p:nvPr>
        </p:nvSpPr>
        <p:spPr>
          <a:xfrm>
            <a:off x="304799" y="666750"/>
            <a:ext cx="6178649" cy="4476750"/>
          </a:xfrm>
        </p:spPr>
        <p:txBody>
          <a:bodyPr>
            <a:noAutofit/>
          </a:bodyPr>
          <a:lstStyle/>
          <a:p>
            <a:r>
              <a:rPr lang="en-US" sz="1400" dirty="0"/>
              <a:t>Sabre/</a:t>
            </a:r>
            <a:r>
              <a:rPr lang="en-US" sz="1400" dirty="0" err="1"/>
              <a:t>Farelogix</a:t>
            </a:r>
            <a:r>
              <a:rPr lang="en-US" sz="1400" dirty="0"/>
              <a:t> merger facts</a:t>
            </a:r>
          </a:p>
          <a:p>
            <a:pPr lvl="1"/>
            <a:r>
              <a:rPr lang="en-US" sz="1200" dirty="0"/>
              <a:t>Sabre is a travel reservation platform that connects travel agents and airlines </a:t>
            </a:r>
            <a:br>
              <a:rPr lang="en-US" sz="1200" dirty="0"/>
            </a:br>
            <a:r>
              <a:rPr lang="en-US" sz="1200" dirty="0"/>
              <a:t>for searching and booking reservations </a:t>
            </a:r>
          </a:p>
          <a:p>
            <a:pPr lvl="1"/>
            <a:r>
              <a:rPr lang="en-US" sz="1200" dirty="0" err="1"/>
              <a:t>Farelogix</a:t>
            </a:r>
            <a:r>
              <a:rPr lang="en-US" sz="1200" dirty="0"/>
              <a:t> has a technology that allows airlines to bypass Sabre </a:t>
            </a:r>
            <a:br>
              <a:rPr lang="en-US" sz="1200" dirty="0"/>
            </a:br>
            <a:r>
              <a:rPr lang="en-US" sz="1200" dirty="0"/>
              <a:t>and interact directly with travel agents</a:t>
            </a:r>
          </a:p>
          <a:p>
            <a:pPr lvl="1"/>
            <a:r>
              <a:rPr lang="en-US" sz="1200" dirty="0"/>
              <a:t>Sabre proposes to buy </a:t>
            </a:r>
            <a:r>
              <a:rPr lang="en-US" sz="1200" dirty="0" err="1"/>
              <a:t>Farelogix</a:t>
            </a:r>
            <a:r>
              <a:rPr lang="en-US" sz="1200" dirty="0"/>
              <a:t> and integrate with its system</a:t>
            </a:r>
            <a:endParaRPr lang="en-US" sz="1400" dirty="0"/>
          </a:p>
          <a:p>
            <a:r>
              <a:rPr lang="en-US" sz="1400" dirty="0"/>
              <a:t>DOJ sues to block merger</a:t>
            </a:r>
          </a:p>
          <a:p>
            <a:pPr lvl="1"/>
            <a:r>
              <a:rPr lang="en-US" sz="1200" dirty="0"/>
              <a:t>Merger is inherently vertical since </a:t>
            </a:r>
            <a:r>
              <a:rPr lang="en-US" sz="1200" dirty="0" err="1"/>
              <a:t>Farelogix</a:t>
            </a:r>
            <a:r>
              <a:rPr lang="en-US" sz="1200" dirty="0"/>
              <a:t> supplies an input that allows an airline to bypass Sabre</a:t>
            </a:r>
          </a:p>
          <a:p>
            <a:pPr lvl="1"/>
            <a:r>
              <a:rPr lang="en-US" sz="1200" dirty="0"/>
              <a:t>But DOJ alleges that merger is horizontal -- Sabre and </a:t>
            </a:r>
            <a:r>
              <a:rPr lang="en-US" sz="1200" dirty="0" err="1"/>
              <a:t>Farelogix</a:t>
            </a:r>
            <a:r>
              <a:rPr lang="en-US" sz="1200" dirty="0"/>
              <a:t> compete</a:t>
            </a:r>
          </a:p>
          <a:p>
            <a:r>
              <a:rPr lang="en-US" sz="1400" dirty="0"/>
              <a:t>Why this DOJ approach?</a:t>
            </a:r>
          </a:p>
          <a:p>
            <a:pPr lvl="1"/>
            <a:r>
              <a:rPr lang="en-US" sz="1200" dirty="0"/>
              <a:t>Permits use of structural presumption</a:t>
            </a:r>
          </a:p>
          <a:p>
            <a:pPr lvl="1"/>
            <a:r>
              <a:rPr lang="en-US" sz="1200" dirty="0"/>
              <a:t>Avoids problems faced in AT&amp;T/Time Warner vertical merger</a:t>
            </a:r>
          </a:p>
          <a:p>
            <a:pPr lvl="1"/>
            <a:r>
              <a:rPr lang="en-US" sz="1200" dirty="0"/>
              <a:t>Sabre Hot Docs say that Sabre and </a:t>
            </a:r>
            <a:r>
              <a:rPr lang="en-US" sz="1200" dirty="0" err="1"/>
              <a:t>Farelogix</a:t>
            </a:r>
            <a:r>
              <a:rPr lang="en-US" sz="1200" dirty="0"/>
              <a:t> compete !!!</a:t>
            </a:r>
          </a:p>
          <a:p>
            <a:r>
              <a:rPr lang="en-US" sz="1400" dirty="0"/>
              <a:t>The Sad Tale </a:t>
            </a:r>
          </a:p>
          <a:p>
            <a:pPr lvl="1"/>
            <a:r>
              <a:rPr lang="en-US" sz="1400" dirty="0"/>
              <a:t>Judge recognized the competition and why it would be reduced</a:t>
            </a:r>
          </a:p>
          <a:p>
            <a:pPr lvl="1"/>
            <a:r>
              <a:rPr lang="en-US" sz="1400" b="1" dirty="0">
                <a:solidFill>
                  <a:srgbClr val="C00000"/>
                </a:solidFill>
              </a:rPr>
              <a:t>But, the Judge read Amex opinion and apparently got lost in the fog</a:t>
            </a:r>
          </a:p>
          <a:p>
            <a:pPr lvl="1"/>
            <a:r>
              <a:rPr lang="en-US" sz="1400" dirty="0" err="1"/>
              <a:t>Farelogix</a:t>
            </a:r>
            <a:r>
              <a:rPr lang="en-US" sz="1400" dirty="0"/>
              <a:t> only competes on one side of the two-sided market</a:t>
            </a:r>
          </a:p>
          <a:p>
            <a:pPr lvl="1"/>
            <a:r>
              <a:rPr lang="en-US" sz="1400" b="0" i="0" u="none" strike="noStrike" baseline="0" dirty="0"/>
              <a:t>Thus</a:t>
            </a:r>
            <a:r>
              <a:rPr lang="en-US" sz="1400" dirty="0"/>
              <a:t>, </a:t>
            </a:r>
            <a:r>
              <a:rPr lang="en-US" sz="1400" dirty="0" err="1"/>
              <a:t>Farelogix</a:t>
            </a:r>
            <a:r>
              <a:rPr lang="en-US" sz="1400" dirty="0"/>
              <a:t> and Sabre do not compete in the two-sided market </a:t>
            </a:r>
          </a:p>
          <a:p>
            <a:pPr lvl="1"/>
            <a:endParaRPr lang="en-US" sz="1200" dirty="0"/>
          </a:p>
          <a:p>
            <a:pPr marL="457200" lvl="1" indent="0">
              <a:buNone/>
            </a:pPr>
            <a:endParaRPr lang="en-US" sz="1200" dirty="0"/>
          </a:p>
          <a:p>
            <a:r>
              <a:rPr lang="en-US" sz="1200" dirty="0"/>
              <a:t> </a:t>
            </a:r>
            <a:endParaRPr lang="en-US" sz="1200" b="0" i="0" u="none" strike="noStrike" baseline="0" dirty="0"/>
          </a:p>
          <a:p>
            <a:pPr marL="0" indent="0">
              <a:buNone/>
            </a:pPr>
            <a:endParaRPr lang="en-US" sz="1200" dirty="0"/>
          </a:p>
        </p:txBody>
      </p:sp>
      <p:sp>
        <p:nvSpPr>
          <p:cNvPr id="4" name="Footer Placeholder 3">
            <a:extLst>
              <a:ext uri="{FF2B5EF4-FFF2-40B4-BE49-F238E27FC236}">
                <a16:creationId xmlns:a16="http://schemas.microsoft.com/office/drawing/2014/main" id="{85E87EE3-3C38-49DB-AE06-863C9AB2FCC8}"/>
              </a:ext>
            </a:extLst>
          </p:cNvPr>
          <p:cNvSpPr>
            <a:spLocks noGrp="1"/>
          </p:cNvSpPr>
          <p:nvPr>
            <p:ph type="ftr" sz="quarter" idx="11"/>
          </p:nvPr>
        </p:nvSpPr>
        <p:spPr/>
        <p:txBody>
          <a:bodyPr/>
          <a:lstStyle/>
          <a:p>
            <a:r>
              <a:rPr lang="en-US"/>
              <a:t> </a:t>
            </a:r>
          </a:p>
        </p:txBody>
      </p:sp>
      <p:sp>
        <p:nvSpPr>
          <p:cNvPr id="5" name="TextBox 4">
            <a:extLst>
              <a:ext uri="{FF2B5EF4-FFF2-40B4-BE49-F238E27FC236}">
                <a16:creationId xmlns:a16="http://schemas.microsoft.com/office/drawing/2014/main" id="{67A0BF0E-EEB9-4DDB-831A-310E7E39BB89}"/>
              </a:ext>
            </a:extLst>
          </p:cNvPr>
          <p:cNvSpPr txBox="1"/>
          <p:nvPr/>
        </p:nvSpPr>
        <p:spPr>
          <a:xfrm>
            <a:off x="6400800" y="3341415"/>
            <a:ext cx="2590801" cy="1600438"/>
          </a:xfrm>
          <a:prstGeom prst="rect">
            <a:avLst/>
          </a:prstGeom>
          <a:noFill/>
          <a:ln w="38100">
            <a:solidFill>
              <a:srgbClr val="0070C0"/>
            </a:solidFill>
          </a:ln>
        </p:spPr>
        <p:txBody>
          <a:bodyPr wrap="square" rtlCol="0">
            <a:spAutoFit/>
          </a:bodyPr>
          <a:lstStyle/>
          <a:p>
            <a:r>
              <a:rPr lang="en-US" sz="1400" b="1" u="sng" dirty="0">
                <a:solidFill>
                  <a:srgbClr val="0070C0"/>
                </a:solidFill>
              </a:rPr>
              <a:t>Amex Court</a:t>
            </a:r>
            <a:r>
              <a:rPr lang="en-US" sz="1400" b="1" dirty="0">
                <a:solidFill>
                  <a:srgbClr val="0070C0"/>
                </a:solidFill>
              </a:rPr>
              <a:t>: “</a:t>
            </a:r>
            <a:r>
              <a:rPr lang="en-US" sz="1400" b="1" i="0" u="none" strike="noStrike" baseline="0" dirty="0">
                <a:solidFill>
                  <a:srgbClr val="0070C0"/>
                </a:solidFill>
              </a:rPr>
              <a:t>Evaluating both sides of a two-sided transaction platform is also necessary to accurately assess competition. </a:t>
            </a:r>
            <a:r>
              <a:rPr lang="en-US" sz="1400" b="1" i="0" u="none" strike="noStrike" baseline="0" dirty="0">
                <a:solidFill>
                  <a:srgbClr val="C00000"/>
                </a:solidFill>
              </a:rPr>
              <a:t>Only other two-sided platforms can compete with a two-sided platform for transactions.”</a:t>
            </a:r>
            <a:endParaRPr lang="en-US" sz="1400" b="1" i="0" u="none" strike="noStrike" baseline="0" dirty="0">
              <a:solidFill>
                <a:srgbClr val="0070C0"/>
              </a:solidFill>
            </a:endParaRPr>
          </a:p>
        </p:txBody>
      </p:sp>
      <p:cxnSp>
        <p:nvCxnSpPr>
          <p:cNvPr id="6" name="Straight Arrow Connector 5">
            <a:extLst>
              <a:ext uri="{FF2B5EF4-FFF2-40B4-BE49-F238E27FC236}">
                <a16:creationId xmlns:a16="http://schemas.microsoft.com/office/drawing/2014/main" id="{80B155D2-9DE6-4EB9-8613-965E23F605E6}"/>
              </a:ext>
            </a:extLst>
          </p:cNvPr>
          <p:cNvCxnSpPr>
            <a:cxnSpLocks/>
          </p:cNvCxnSpPr>
          <p:nvPr/>
        </p:nvCxnSpPr>
        <p:spPr>
          <a:xfrm flipH="1">
            <a:off x="5638800" y="3898038"/>
            <a:ext cx="612802" cy="426312"/>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BA9B90C-4B59-4607-8579-498783EE5A81}"/>
              </a:ext>
            </a:extLst>
          </p:cNvPr>
          <p:cNvSpPr txBox="1"/>
          <p:nvPr/>
        </p:nvSpPr>
        <p:spPr>
          <a:xfrm>
            <a:off x="6819584" y="1278865"/>
            <a:ext cx="2025381" cy="523220"/>
          </a:xfrm>
          <a:prstGeom prst="rect">
            <a:avLst/>
          </a:prstGeom>
          <a:noFill/>
          <a:ln w="38100">
            <a:solidFill>
              <a:srgbClr val="0070C0"/>
            </a:solidFill>
          </a:ln>
        </p:spPr>
        <p:txBody>
          <a:bodyPr wrap="square" rtlCol="0">
            <a:spAutoFit/>
          </a:bodyPr>
          <a:lstStyle/>
          <a:p>
            <a:r>
              <a:rPr lang="en-US" sz="1400" b="1" dirty="0">
                <a:solidFill>
                  <a:srgbClr val="0070C0"/>
                </a:solidFill>
              </a:rPr>
              <a:t>A Two-sided transaction platform</a:t>
            </a:r>
            <a:endParaRPr lang="en-US" sz="1400" b="1" i="0" strike="noStrike" baseline="0" dirty="0">
              <a:solidFill>
                <a:srgbClr val="0070C0"/>
              </a:solidFill>
            </a:endParaRPr>
          </a:p>
        </p:txBody>
      </p:sp>
      <p:cxnSp>
        <p:nvCxnSpPr>
          <p:cNvPr id="10" name="Straight Arrow Connector 9">
            <a:extLst>
              <a:ext uri="{FF2B5EF4-FFF2-40B4-BE49-F238E27FC236}">
                <a16:creationId xmlns:a16="http://schemas.microsoft.com/office/drawing/2014/main" id="{4D5639E3-3F06-4E31-A266-8FF6DB99BA19}"/>
              </a:ext>
            </a:extLst>
          </p:cNvPr>
          <p:cNvCxnSpPr>
            <a:cxnSpLocks/>
          </p:cNvCxnSpPr>
          <p:nvPr/>
        </p:nvCxnSpPr>
        <p:spPr>
          <a:xfrm flipH="1" flipV="1">
            <a:off x="5949684" y="1213475"/>
            <a:ext cx="609598" cy="31052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8762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807F8-41C1-49AB-9113-9DFD6CD04599}"/>
              </a:ext>
            </a:extLst>
          </p:cNvPr>
          <p:cNvSpPr>
            <a:spLocks noGrp="1"/>
          </p:cNvSpPr>
          <p:nvPr>
            <p:ph type="title"/>
          </p:nvPr>
        </p:nvSpPr>
        <p:spPr/>
        <p:txBody>
          <a:bodyPr/>
          <a:lstStyle/>
          <a:p>
            <a:r>
              <a:rPr lang="en-US" dirty="0"/>
              <a:t>Express Collusion: </a:t>
            </a:r>
            <a:r>
              <a:rPr lang="en-US" i="1" dirty="0"/>
              <a:t>Sugar Institute </a:t>
            </a:r>
            <a:r>
              <a:rPr lang="en-US" dirty="0"/>
              <a:t>(1936)</a:t>
            </a:r>
          </a:p>
        </p:txBody>
      </p:sp>
      <p:sp>
        <p:nvSpPr>
          <p:cNvPr id="3" name="Content Placeholder 2">
            <a:extLst>
              <a:ext uri="{FF2B5EF4-FFF2-40B4-BE49-F238E27FC236}">
                <a16:creationId xmlns:a16="http://schemas.microsoft.com/office/drawing/2014/main" id="{B2CED56B-A47A-4197-9A11-F9E3D1BF340D}"/>
              </a:ext>
            </a:extLst>
          </p:cNvPr>
          <p:cNvSpPr>
            <a:spLocks noGrp="1"/>
          </p:cNvSpPr>
          <p:nvPr>
            <p:ph idx="1"/>
          </p:nvPr>
        </p:nvSpPr>
        <p:spPr>
          <a:xfrm>
            <a:off x="457200" y="1200150"/>
            <a:ext cx="6324600" cy="3394075"/>
          </a:xfrm>
        </p:spPr>
        <p:txBody>
          <a:bodyPr>
            <a:normAutofit/>
          </a:bodyPr>
          <a:lstStyle/>
          <a:p>
            <a:r>
              <a:rPr lang="en-US" sz="2000" dirty="0"/>
              <a:t>Sugar refiners competed on list prices </a:t>
            </a:r>
          </a:p>
          <a:p>
            <a:r>
              <a:rPr lang="en-US" sz="2000" dirty="0"/>
              <a:t>But, they agreed among themselves to a </a:t>
            </a:r>
            <a:br>
              <a:rPr lang="en-US" sz="2000" dirty="0"/>
            </a:br>
            <a:r>
              <a:rPr lang="en-US" sz="2000" dirty="0"/>
              <a:t>no-discounting (uniform pricing) policy </a:t>
            </a:r>
          </a:p>
          <a:p>
            <a:pPr lvl="1"/>
            <a:r>
              <a:rPr lang="en-US" sz="1800" dirty="0"/>
              <a:t>Equivalent to an MFC agreement</a:t>
            </a:r>
          </a:p>
          <a:p>
            <a:r>
              <a:rPr lang="en-US" sz="2000" dirty="0"/>
              <a:t>Held to be illegal</a:t>
            </a:r>
            <a:endParaRPr lang="en-US" sz="2000" i="1" dirty="0"/>
          </a:p>
        </p:txBody>
      </p:sp>
      <p:sp>
        <p:nvSpPr>
          <p:cNvPr id="4" name="Footer Placeholder 3">
            <a:extLst>
              <a:ext uri="{FF2B5EF4-FFF2-40B4-BE49-F238E27FC236}">
                <a16:creationId xmlns:a16="http://schemas.microsoft.com/office/drawing/2014/main" id="{50147D0E-2E4F-4943-A8DF-1D5C72690BEF}"/>
              </a:ext>
            </a:extLst>
          </p:cNvPr>
          <p:cNvSpPr>
            <a:spLocks noGrp="1"/>
          </p:cNvSpPr>
          <p:nvPr>
            <p:ph type="ftr" sz="quarter" idx="11"/>
          </p:nvPr>
        </p:nvSpPr>
        <p:spPr/>
        <p:txBody>
          <a:bodyPr/>
          <a:lstStyle/>
          <a:p>
            <a:r>
              <a:rPr lang="en-US"/>
              <a:t> </a:t>
            </a:r>
          </a:p>
        </p:txBody>
      </p:sp>
      <p:sp>
        <p:nvSpPr>
          <p:cNvPr id="5" name="TextBox 4">
            <a:extLst>
              <a:ext uri="{FF2B5EF4-FFF2-40B4-BE49-F238E27FC236}">
                <a16:creationId xmlns:a16="http://schemas.microsoft.com/office/drawing/2014/main" id="{9CA9DE2F-A1DA-4909-91F3-9CFD96FF5581}"/>
              </a:ext>
            </a:extLst>
          </p:cNvPr>
          <p:cNvSpPr txBox="1"/>
          <p:nvPr/>
        </p:nvSpPr>
        <p:spPr>
          <a:xfrm>
            <a:off x="5791200" y="1581339"/>
            <a:ext cx="2133600" cy="2031325"/>
          </a:xfrm>
          <a:prstGeom prst="rect">
            <a:avLst/>
          </a:prstGeom>
          <a:noFill/>
          <a:ln w="38100">
            <a:solidFill>
              <a:srgbClr val="0070C0"/>
            </a:solidFill>
          </a:ln>
        </p:spPr>
        <p:txBody>
          <a:bodyPr wrap="square" rtlCol="0">
            <a:spAutoFit/>
          </a:bodyPr>
          <a:lstStyle/>
          <a:p>
            <a:r>
              <a:rPr lang="en-US" sz="1400" b="1" dirty="0">
                <a:solidFill>
                  <a:srgbClr val="0070C0"/>
                </a:solidFill>
              </a:rPr>
              <a:t>They also mandated other conduct, including requirement of advance notice of price increases and certain info exchanges.  Court focused on how the practices would lead to price uniformity. </a:t>
            </a:r>
          </a:p>
        </p:txBody>
      </p:sp>
      <p:cxnSp>
        <p:nvCxnSpPr>
          <p:cNvPr id="6" name="Straight Arrow Connector 5">
            <a:extLst>
              <a:ext uri="{FF2B5EF4-FFF2-40B4-BE49-F238E27FC236}">
                <a16:creationId xmlns:a16="http://schemas.microsoft.com/office/drawing/2014/main" id="{82BCABC8-FFEE-447D-9C71-1571352227D2}"/>
              </a:ext>
            </a:extLst>
          </p:cNvPr>
          <p:cNvCxnSpPr>
            <a:cxnSpLocks/>
          </p:cNvCxnSpPr>
          <p:nvPr/>
        </p:nvCxnSpPr>
        <p:spPr>
          <a:xfrm flipH="1">
            <a:off x="4800600" y="2451806"/>
            <a:ext cx="838200" cy="14519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4959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Facilitating Coordination: </a:t>
            </a:r>
            <a:r>
              <a:rPr lang="en-US" i="1" dirty="0"/>
              <a:t>GE/Westinghouse </a:t>
            </a:r>
          </a:p>
        </p:txBody>
      </p:sp>
      <p:sp>
        <p:nvSpPr>
          <p:cNvPr id="3" name="Content Placeholder 2"/>
          <p:cNvSpPr>
            <a:spLocks noGrp="1"/>
          </p:cNvSpPr>
          <p:nvPr>
            <p:ph idx="1"/>
          </p:nvPr>
        </p:nvSpPr>
        <p:spPr>
          <a:xfrm>
            <a:off x="381000" y="1200150"/>
            <a:ext cx="8229600" cy="3943350"/>
          </a:xfrm>
        </p:spPr>
        <p:txBody>
          <a:bodyPr>
            <a:normAutofit fontScale="55000" lnSpcReduction="20000"/>
          </a:bodyPr>
          <a:lstStyle/>
          <a:p>
            <a:pPr marL="434340" indent="-342900">
              <a:spcBef>
                <a:spcPts val="600"/>
              </a:spcBef>
            </a:pPr>
            <a:r>
              <a:rPr lang="en-US" dirty="0">
                <a:solidFill>
                  <a:srgbClr val="000000"/>
                </a:solidFill>
                <a:cs typeface="Arial" panose="020B0604020202020204" pitchFamily="34" charset="0"/>
              </a:rPr>
              <a:t>Seller uses an MFN unilaterally to “commit” to less aggressive competition, which can facilitate coordination</a:t>
            </a:r>
          </a:p>
          <a:p>
            <a:pPr marL="708660" lvl="1" indent="-342900">
              <a:spcBef>
                <a:spcPts val="600"/>
              </a:spcBef>
            </a:pPr>
            <a:r>
              <a:rPr lang="en-US" dirty="0">
                <a:solidFill>
                  <a:srgbClr val="000000"/>
                </a:solidFill>
                <a:cs typeface="Arial" panose="020B0604020202020204" pitchFamily="34" charset="0"/>
              </a:rPr>
              <a:t> Less incentive to lower price to any one customer, as must then lower price to all </a:t>
            </a:r>
          </a:p>
          <a:p>
            <a:pPr marL="708660" lvl="1" indent="-342900">
              <a:spcBef>
                <a:spcPts val="600"/>
              </a:spcBef>
            </a:pPr>
            <a:r>
              <a:rPr lang="en-US" dirty="0">
                <a:solidFill>
                  <a:srgbClr val="000000"/>
                </a:solidFill>
                <a:cs typeface="Arial" panose="020B0604020202020204" pitchFamily="34" charset="0"/>
              </a:rPr>
              <a:t>If rivals respond by also behaving less aggressively, prices will rise </a:t>
            </a:r>
          </a:p>
          <a:p>
            <a:pPr marL="834390" lvl="1" indent="-342900">
              <a:spcBef>
                <a:spcPts val="600"/>
              </a:spcBef>
            </a:pPr>
            <a:r>
              <a:rPr lang="en-US" dirty="0">
                <a:solidFill>
                  <a:srgbClr val="000000"/>
                </a:solidFill>
                <a:cs typeface="Arial" panose="020B0604020202020204" pitchFamily="34" charset="0"/>
              </a:rPr>
              <a:t>But, essentially “coordinated: effects since profitability relies on rival reaction</a:t>
            </a:r>
          </a:p>
          <a:p>
            <a:pPr marL="434340" indent="-342900">
              <a:spcBef>
                <a:spcPts val="600"/>
              </a:spcBef>
            </a:pPr>
            <a:r>
              <a:rPr lang="en-US" dirty="0">
                <a:solidFill>
                  <a:srgbClr val="000000"/>
                </a:solidFill>
                <a:cs typeface="Arial" panose="020B0604020202020204" pitchFamily="34" charset="0"/>
              </a:rPr>
              <a:t>A risky strategy for seller – if rivals don’t follow, then seller is </a:t>
            </a:r>
            <a:br>
              <a:rPr lang="en-US" dirty="0">
                <a:solidFill>
                  <a:srgbClr val="000000"/>
                </a:solidFill>
                <a:cs typeface="Arial" panose="020B0604020202020204" pitchFamily="34" charset="0"/>
              </a:rPr>
            </a:br>
            <a:r>
              <a:rPr lang="en-US" dirty="0">
                <a:solidFill>
                  <a:srgbClr val="000000"/>
                </a:solidFill>
                <a:cs typeface="Arial" panose="020B0604020202020204" pitchFamily="34" charset="0"/>
              </a:rPr>
              <a:t>disadvantaged because harder to respond to competition.</a:t>
            </a:r>
          </a:p>
          <a:p>
            <a:pPr marL="308610">
              <a:spcBef>
                <a:spcPts val="600"/>
              </a:spcBef>
            </a:pPr>
            <a:r>
              <a:rPr lang="en-US" dirty="0">
                <a:solidFill>
                  <a:srgbClr val="000000"/>
                </a:solidFill>
                <a:cs typeface="Arial" panose="020B0604020202020204" pitchFamily="34" charset="0"/>
              </a:rPr>
              <a:t>Example: </a:t>
            </a:r>
            <a:r>
              <a:rPr lang="en-US" i="1" dirty="0">
                <a:solidFill>
                  <a:srgbClr val="000000"/>
                </a:solidFill>
                <a:cs typeface="Arial" panose="020B0604020202020204" pitchFamily="34" charset="0"/>
              </a:rPr>
              <a:t>GE/Westinghouse</a:t>
            </a:r>
          </a:p>
          <a:p>
            <a:pPr marL="708660" lvl="1" indent="-342900">
              <a:spcBef>
                <a:spcPts val="600"/>
              </a:spcBef>
            </a:pPr>
            <a:r>
              <a:rPr lang="en-US" i="1" dirty="0">
                <a:solidFill>
                  <a:srgbClr val="C00000"/>
                </a:solidFill>
                <a:cs typeface="Arial" panose="020B0604020202020204" pitchFamily="34" charset="0"/>
              </a:rPr>
              <a:t>Several years after price fixing conviction …..</a:t>
            </a:r>
          </a:p>
          <a:p>
            <a:pPr marL="708660" lvl="1" indent="-342900">
              <a:spcBef>
                <a:spcPts val="600"/>
              </a:spcBef>
            </a:pPr>
            <a:r>
              <a:rPr lang="en-US" dirty="0">
                <a:solidFill>
                  <a:srgbClr val="000000"/>
                </a:solidFill>
                <a:cs typeface="Arial" panose="020B0604020202020204" pitchFamily="34" charset="0"/>
              </a:rPr>
              <a:t>GE promises to offer rebate to previously purchasers if lower price in future</a:t>
            </a:r>
          </a:p>
          <a:p>
            <a:pPr marL="708660" lvl="1" indent="-342900">
              <a:spcBef>
                <a:spcPts val="600"/>
              </a:spcBef>
            </a:pPr>
            <a:r>
              <a:rPr lang="en-US" dirty="0">
                <a:solidFill>
                  <a:srgbClr val="000000"/>
                </a:solidFill>
                <a:cs typeface="Arial" panose="020B0604020202020204" pitchFamily="34" charset="0"/>
              </a:rPr>
              <a:t>If Westinghouse adopts same clause, then facilitates coordination</a:t>
            </a:r>
          </a:p>
          <a:p>
            <a:pPr marL="708660" lvl="1" indent="-342900">
              <a:spcBef>
                <a:spcPts val="600"/>
              </a:spcBef>
            </a:pPr>
            <a:r>
              <a:rPr lang="en-US" dirty="0">
                <a:solidFill>
                  <a:srgbClr val="000000"/>
                </a:solidFill>
                <a:cs typeface="Arial" panose="020B0604020202020204" pitchFamily="34" charset="0"/>
              </a:rPr>
              <a:t>But if Westinghouse does not, and offers selective discounts, GE is unable to match selectively</a:t>
            </a:r>
          </a:p>
          <a:p>
            <a:pPr marL="708660" lvl="1" indent="-342900">
              <a:spcBef>
                <a:spcPts val="600"/>
              </a:spcBef>
            </a:pPr>
            <a:r>
              <a:rPr lang="en-US" dirty="0">
                <a:solidFill>
                  <a:srgbClr val="000000"/>
                </a:solidFill>
                <a:cs typeface="Arial" panose="020B0604020202020204" pitchFamily="34" charset="0"/>
              </a:rPr>
              <a:t>Westinghouse followed by adopting its own MFN</a:t>
            </a:r>
          </a:p>
          <a:p>
            <a:pPr marL="708660" lvl="1" indent="-342900">
              <a:spcBef>
                <a:spcPts val="600"/>
              </a:spcBef>
            </a:pPr>
            <a:r>
              <a:rPr lang="en-US" dirty="0">
                <a:solidFill>
                  <a:srgbClr val="000000"/>
                </a:solidFill>
                <a:cs typeface="Arial" panose="020B0604020202020204" pitchFamily="34" charset="0"/>
              </a:rPr>
              <a:t>And prices increased!</a:t>
            </a:r>
          </a:p>
          <a:p>
            <a:pPr marL="708660" lvl="1">
              <a:spcBef>
                <a:spcPts val="600"/>
              </a:spcBef>
            </a:pPr>
            <a:r>
              <a:rPr lang="en-US" dirty="0">
                <a:solidFill>
                  <a:srgbClr val="C00000"/>
                </a:solidFill>
                <a:cs typeface="Arial" panose="020B0604020202020204" pitchFamily="34" charset="0"/>
              </a:rPr>
              <a:t>Outcome: Modified DOJ consent decree to prohibit MFNs</a:t>
            </a:r>
          </a:p>
          <a:p>
            <a:pPr>
              <a:spcBef>
                <a:spcPts val="600"/>
              </a:spcBef>
            </a:pPr>
            <a:endParaRPr lang="en-US" sz="2800" dirty="0"/>
          </a:p>
        </p:txBody>
      </p:sp>
    </p:spTree>
    <p:extLst>
      <p:ext uri="{BB962C8B-B14F-4D97-AF65-F5344CB8AC3E}">
        <p14:creationId xmlns:p14="http://schemas.microsoft.com/office/powerpoint/2010/main" val="2466325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260;p24">
            <a:extLst>
              <a:ext uri="{FF2B5EF4-FFF2-40B4-BE49-F238E27FC236}">
                <a16:creationId xmlns:a16="http://schemas.microsoft.com/office/drawing/2014/main" id="{30C56873-ECFD-49BD-88C3-13B9A66ADECB}"/>
              </a:ext>
            </a:extLst>
          </p:cNvPr>
          <p:cNvSpPr txBox="1">
            <a:spLocks noChangeArrowheads="1"/>
          </p:cNvSpPr>
          <p:nvPr/>
        </p:nvSpPr>
        <p:spPr bwMode="auto">
          <a:xfrm>
            <a:off x="145109" y="182886"/>
            <a:ext cx="8201320" cy="535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856" tIns="33338" rIns="67856" bIns="3333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4100"/>
              <a:buFont typeface="Times New Roman" panose="02020603050405020304" pitchFamily="18" charset="0"/>
              <a:buNone/>
            </a:pPr>
            <a:r>
              <a:rPr lang="en-US" altLang="en-US" sz="2400"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Economics of Facilitating Practices </a:t>
            </a:r>
            <a:r>
              <a:rPr lang="en-US" altLang="en-US" sz="2400" i="1" dirty="0">
                <a:solidFill>
                  <a:schemeClr val="tx1"/>
                </a:solidFill>
                <a:latin typeface="Times New Roman" panose="02020603050405020304" pitchFamily="18" charset="0"/>
                <a:cs typeface="Times New Roman" panose="02020603050405020304" pitchFamily="18" charset="0"/>
                <a:sym typeface="Times New Roman" panose="02020603050405020304" pitchFamily="18" charset="0"/>
              </a:rPr>
              <a:t>(review)</a:t>
            </a:r>
            <a:endParaRPr lang="en-US" altLang="en-US" sz="788" i="1" dirty="0">
              <a:solidFill>
                <a:schemeClr val="tx1"/>
              </a:solidFill>
            </a:endParaRPr>
          </a:p>
        </p:txBody>
      </p:sp>
      <p:sp>
        <p:nvSpPr>
          <p:cNvPr id="261" name="Google Shape;261;p24">
            <a:extLst>
              <a:ext uri="{FF2B5EF4-FFF2-40B4-BE49-F238E27FC236}">
                <a16:creationId xmlns:a16="http://schemas.microsoft.com/office/drawing/2014/main" id="{9926A168-4957-4448-8365-F9EA32C713EB}"/>
              </a:ext>
            </a:extLst>
          </p:cNvPr>
          <p:cNvSpPr txBox="1">
            <a:spLocks noChangeArrowheads="1"/>
          </p:cNvSpPr>
          <p:nvPr/>
        </p:nvSpPr>
        <p:spPr bwMode="auto">
          <a:xfrm>
            <a:off x="226244" y="766096"/>
            <a:ext cx="8693672" cy="8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nSpc>
                <a:spcPct val="90000"/>
              </a:lnSpc>
              <a:buSzPts val="3200"/>
            </a:pPr>
            <a:r>
              <a:rPr lang="en-US" altLang="en-US" sz="1800" i="1" u="sng"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Facilitating Practices also </a:t>
            </a:r>
            <a:r>
              <a:rPr lang="en-US" altLang="en-US" sz="1800" i="1" u="sng"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can reduce/undo temptation to cheat in the same 3 basic ways</a:t>
            </a:r>
          </a:p>
          <a:p>
            <a:pPr>
              <a:lnSpc>
                <a:spcPct val="90000"/>
              </a:lnSpc>
              <a:buSzPts val="3200"/>
            </a:pPr>
            <a:r>
              <a:rPr lang="en-US" altLang="en-US" sz="1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 Reduce time spent in temptation by speeding “detection” and “ response (“punishment”)</a:t>
            </a:r>
          </a:p>
          <a:p>
            <a:pPr>
              <a:lnSpc>
                <a:spcPct val="90000"/>
              </a:lnSpc>
              <a:buSzPts val="3200"/>
            </a:pPr>
            <a:r>
              <a:rPr lang="en-US" altLang="en-US" sz="1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 Reduce profits earned during period in temptation box</a:t>
            </a:r>
          </a:p>
          <a:p>
            <a:pPr>
              <a:lnSpc>
                <a:spcPct val="90000"/>
              </a:lnSpc>
              <a:buSzPts val="3200"/>
            </a:pPr>
            <a:r>
              <a:rPr lang="en-US" altLang="en-US" sz="1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t>-- Allow less time in sucker box if rival gives in to temptation</a:t>
            </a:r>
            <a:br>
              <a:rPr lang="en-US" altLang="en-US" sz="1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rPr>
            </a:br>
            <a:endParaRPr lang="en-US" altLang="en-US" sz="1800" i="1" dirty="0">
              <a:solidFill>
                <a:srgbClr val="C00000"/>
              </a:solidFill>
              <a:latin typeface="Times New Roman" panose="02020603050405020304" pitchFamily="18" charset="0"/>
              <a:cs typeface="Times New Roman" panose="02020603050405020304" pitchFamily="18" charset="0"/>
              <a:sym typeface="Times New Roman" panose="02020603050405020304" pitchFamily="18" charset="0"/>
            </a:endParaRPr>
          </a:p>
          <a:p>
            <a:pPr eaLnBrk="1" hangingPunct="1">
              <a:lnSpc>
                <a:spcPct val="90000"/>
              </a:lnSpc>
              <a:buSzPts val="3200"/>
            </a:pPr>
            <a:r>
              <a:rPr lang="en-US" altLang="en-US" sz="2100" b="1" i="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rPr>
              <a:t>Practices might be adopted by agreement, tacit coordination or unilateral </a:t>
            </a:r>
            <a:endParaRPr lang="en-US" altLang="en-US" sz="2100" b="1" dirty="0">
              <a:solidFill>
                <a:srgbClr val="0070C0"/>
              </a:solidFill>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47" name="Google Shape;280;p24">
            <a:extLst>
              <a:ext uri="{FF2B5EF4-FFF2-40B4-BE49-F238E27FC236}">
                <a16:creationId xmlns:a16="http://schemas.microsoft.com/office/drawing/2014/main" id="{9285483E-E24D-401C-81AD-EDF880124542}"/>
              </a:ext>
            </a:extLst>
          </p:cNvPr>
          <p:cNvSpPr txBox="1">
            <a:spLocks noChangeArrowheads="1"/>
          </p:cNvSpPr>
          <p:nvPr/>
        </p:nvSpPr>
        <p:spPr bwMode="auto">
          <a:xfrm>
            <a:off x="3220124" y="2673615"/>
            <a:ext cx="814388" cy="389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990000"/>
              </a:buClr>
              <a:buSzPts val="2800"/>
              <a:buFont typeface="Times New Roman" panose="02020603050405020304" pitchFamily="18" charset="0"/>
              <a:buNone/>
            </a:pPr>
            <a:r>
              <a:rPr lang="en-US" altLang="en-US" sz="21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sz="1050" dirty="0"/>
          </a:p>
        </p:txBody>
      </p:sp>
      <p:sp>
        <p:nvSpPr>
          <p:cNvPr id="35851" name="Google Shape;284;p24">
            <a:extLst>
              <a:ext uri="{FF2B5EF4-FFF2-40B4-BE49-F238E27FC236}">
                <a16:creationId xmlns:a16="http://schemas.microsoft.com/office/drawing/2014/main" id="{74D4CF04-CB70-4362-8071-605764C7DA7E}"/>
              </a:ext>
            </a:extLst>
          </p:cNvPr>
          <p:cNvSpPr txBox="1">
            <a:spLocks noChangeArrowheads="1"/>
          </p:cNvSpPr>
          <p:nvPr/>
        </p:nvSpPr>
        <p:spPr bwMode="auto">
          <a:xfrm>
            <a:off x="3159919" y="3796903"/>
            <a:ext cx="2171700" cy="1165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200"/>
              <a:buFont typeface="Times New Roman" panose="02020603050405020304" pitchFamily="18" charset="0"/>
              <a:buNone/>
            </a:pPr>
            <a:endParaRPr lang="en-US" altLang="en-US" sz="2400" b="1">
              <a:latin typeface="Times New Roman" panose="02020603050405020304" pitchFamily="18" charset="0"/>
              <a:cs typeface="Times New Roman" panose="02020603050405020304" pitchFamily="18" charset="0"/>
              <a:sym typeface="Times New Roman" panose="02020603050405020304" pitchFamily="18" charset="0"/>
            </a:endParaRPr>
          </a:p>
          <a:p>
            <a:pPr algn="ctr" eaLnBrk="1" hangingPunct="1">
              <a:buSzPts val="3200"/>
              <a:buFont typeface="Times New Roman" panose="02020603050405020304" pitchFamily="18" charset="0"/>
              <a:buNone/>
            </a:pPr>
            <a:endParaRPr lang="en-US" altLang="en-US" sz="2400" b="1">
              <a:latin typeface="Times New Roman" panose="02020603050405020304" pitchFamily="18" charset="0"/>
              <a:cs typeface="Times New Roman" panose="02020603050405020304" pitchFamily="18" charset="0"/>
              <a:sym typeface="Times New Roman" panose="02020603050405020304" pitchFamily="18" charset="0"/>
            </a:endParaRPr>
          </a:p>
          <a:p>
            <a:pPr eaLnBrk="1" hangingPunct="1"/>
            <a:endParaRPr lang="en-US" altLang="en-US" sz="24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52" name="Google Shape;285;p24">
            <a:extLst>
              <a:ext uri="{FF2B5EF4-FFF2-40B4-BE49-F238E27FC236}">
                <a16:creationId xmlns:a16="http://schemas.microsoft.com/office/drawing/2014/main" id="{AB76172B-AA75-4124-81AE-1D9756501A5D}"/>
              </a:ext>
            </a:extLst>
          </p:cNvPr>
          <p:cNvSpPr txBox="1">
            <a:spLocks noChangeArrowheads="1"/>
          </p:cNvSpPr>
          <p:nvPr/>
        </p:nvSpPr>
        <p:spPr bwMode="auto">
          <a:xfrm>
            <a:off x="4575338" y="3044975"/>
            <a:ext cx="1943100"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7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7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dirty="0"/>
          </a:p>
        </p:txBody>
      </p:sp>
      <p:grpSp>
        <p:nvGrpSpPr>
          <p:cNvPr id="2" name="Group 1">
            <a:extLst>
              <a:ext uri="{FF2B5EF4-FFF2-40B4-BE49-F238E27FC236}">
                <a16:creationId xmlns:a16="http://schemas.microsoft.com/office/drawing/2014/main" id="{587EC716-C5CA-4265-9980-BA395D882C2A}"/>
              </a:ext>
            </a:extLst>
          </p:cNvPr>
          <p:cNvGrpSpPr/>
          <p:nvPr/>
        </p:nvGrpSpPr>
        <p:grpSpPr>
          <a:xfrm>
            <a:off x="1777185" y="2449164"/>
            <a:ext cx="4470541" cy="2128243"/>
            <a:chOff x="2657475" y="2092325"/>
            <a:chExt cx="5960721" cy="2837657"/>
          </a:xfrm>
        </p:grpSpPr>
        <p:grpSp>
          <p:nvGrpSpPr>
            <p:cNvPr id="35843" name="Google Shape;262;p24">
              <a:extLst>
                <a:ext uri="{FF2B5EF4-FFF2-40B4-BE49-F238E27FC236}">
                  <a16:creationId xmlns:a16="http://schemas.microsoft.com/office/drawing/2014/main" id="{6253247F-130A-4846-A61C-6D5A0CFF919C}"/>
                </a:ext>
              </a:extLst>
            </p:cNvPr>
            <p:cNvGrpSpPr>
              <a:grpSpLocks/>
            </p:cNvGrpSpPr>
            <p:nvPr/>
          </p:nvGrpSpPr>
          <p:grpSpPr bwMode="auto">
            <a:xfrm>
              <a:off x="4072280" y="3013870"/>
              <a:ext cx="4545916" cy="1916112"/>
              <a:chOff x="-4762" y="-4762"/>
              <a:chExt cx="5838825" cy="3756025"/>
            </a:xfrm>
          </p:grpSpPr>
          <p:grpSp>
            <p:nvGrpSpPr>
              <p:cNvPr id="35860" name="Google Shape;263;p24">
                <a:extLst>
                  <a:ext uri="{FF2B5EF4-FFF2-40B4-BE49-F238E27FC236}">
                    <a16:creationId xmlns:a16="http://schemas.microsoft.com/office/drawing/2014/main" id="{E9124E8D-BEA9-4FCD-96A7-69BE5CB97C9F}"/>
                  </a:ext>
                </a:extLst>
              </p:cNvPr>
              <p:cNvGrpSpPr>
                <a:grpSpLocks/>
              </p:cNvGrpSpPr>
              <p:nvPr/>
            </p:nvGrpSpPr>
            <p:grpSpPr bwMode="auto">
              <a:xfrm>
                <a:off x="0" y="0"/>
                <a:ext cx="5829300" cy="3746500"/>
                <a:chOff x="0" y="0"/>
                <a:chExt cx="5829300" cy="3746500"/>
              </a:xfrm>
            </p:grpSpPr>
            <p:grpSp>
              <p:nvGrpSpPr>
                <p:cNvPr id="35862" name="Google Shape;264;p24">
                  <a:extLst>
                    <a:ext uri="{FF2B5EF4-FFF2-40B4-BE49-F238E27FC236}">
                      <a16:creationId xmlns:a16="http://schemas.microsoft.com/office/drawing/2014/main" id="{F9827281-0B1D-49A5-A992-FCC161B2488B}"/>
                    </a:ext>
                  </a:extLst>
                </p:cNvPr>
                <p:cNvGrpSpPr>
                  <a:grpSpLocks/>
                </p:cNvGrpSpPr>
                <p:nvPr/>
              </p:nvGrpSpPr>
              <p:grpSpPr bwMode="auto">
                <a:xfrm>
                  <a:off x="0" y="0"/>
                  <a:ext cx="2914650" cy="1873250"/>
                  <a:chOff x="0" y="0"/>
                  <a:chExt cx="2914650" cy="1873250"/>
                </a:xfrm>
              </p:grpSpPr>
              <p:sp>
                <p:nvSpPr>
                  <p:cNvPr id="35872" name="Google Shape;265;p24">
                    <a:extLst>
                      <a:ext uri="{FF2B5EF4-FFF2-40B4-BE49-F238E27FC236}">
                        <a16:creationId xmlns:a16="http://schemas.microsoft.com/office/drawing/2014/main" id="{A618DC2C-ABEB-44B6-8967-865EB6614BB2}"/>
                      </a:ext>
                    </a:extLst>
                  </p:cNvPr>
                  <p:cNvSpPr txBox="1">
                    <a:spLocks noChangeArrowheads="1"/>
                  </p:cNvSpPr>
                  <p:nvPr/>
                </p:nvSpPr>
                <p:spPr bwMode="auto">
                  <a:xfrm>
                    <a:off x="6826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35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a:p>
                  <a:p>
                    <a:pPr eaLnBrk="1" hangingPunct="1"/>
                    <a:endParaRPr lang="en-US" altLang="en-US" sz="135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3" name="Google Shape;266;p24">
                    <a:extLst>
                      <a:ext uri="{FF2B5EF4-FFF2-40B4-BE49-F238E27FC236}">
                        <a16:creationId xmlns:a16="http://schemas.microsoft.com/office/drawing/2014/main" id="{90752180-B4C8-4F35-BC19-7FFF35E986A5}"/>
                      </a:ext>
                    </a:extLst>
                  </p:cNvPr>
                  <p:cNvSpPr txBox="1">
                    <a:spLocks noChangeArrowheads="1"/>
                  </p:cNvSpPr>
                  <p:nvPr/>
                </p:nvSpPr>
                <p:spPr bwMode="auto">
                  <a:xfrm>
                    <a:off x="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3" name="Google Shape;267;p24">
                  <a:extLst>
                    <a:ext uri="{FF2B5EF4-FFF2-40B4-BE49-F238E27FC236}">
                      <a16:creationId xmlns:a16="http://schemas.microsoft.com/office/drawing/2014/main" id="{80D086BD-8DAD-456C-9F9E-40C6141435B9}"/>
                    </a:ext>
                  </a:extLst>
                </p:cNvPr>
                <p:cNvGrpSpPr>
                  <a:grpSpLocks/>
                </p:cNvGrpSpPr>
                <p:nvPr/>
              </p:nvGrpSpPr>
              <p:grpSpPr bwMode="auto">
                <a:xfrm>
                  <a:off x="2914650" y="0"/>
                  <a:ext cx="2914650" cy="1873250"/>
                  <a:chOff x="2914650" y="0"/>
                  <a:chExt cx="2914650" cy="1873250"/>
                </a:xfrm>
              </p:grpSpPr>
              <p:sp>
                <p:nvSpPr>
                  <p:cNvPr id="35870" name="Google Shape;268;p24">
                    <a:extLst>
                      <a:ext uri="{FF2B5EF4-FFF2-40B4-BE49-F238E27FC236}">
                        <a16:creationId xmlns:a16="http://schemas.microsoft.com/office/drawing/2014/main" id="{FC51EB43-48F7-4425-90C6-E2222F59E024}"/>
                      </a:ext>
                    </a:extLst>
                  </p:cNvPr>
                  <p:cNvSpPr txBox="1">
                    <a:spLocks noChangeArrowheads="1"/>
                  </p:cNvSpPr>
                  <p:nvPr/>
                </p:nvSpPr>
                <p:spPr bwMode="auto">
                  <a:xfrm>
                    <a:off x="2982912" y="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3600"/>
                      <a:buFont typeface="Times New Roman" panose="02020603050405020304" pitchFamily="18" charset="0"/>
                      <a:buNone/>
                    </a:pPr>
                    <a:r>
                      <a:rPr lang="en-US" altLang="en-US" sz="27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a:p>
                  <a:p>
                    <a:pPr eaLnBrk="1" hangingPunct="1"/>
                    <a:endParaRPr lang="en-US" altLang="en-US" sz="2700" b="1">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71" name="Google Shape;269;p24">
                    <a:extLst>
                      <a:ext uri="{FF2B5EF4-FFF2-40B4-BE49-F238E27FC236}">
                        <a16:creationId xmlns:a16="http://schemas.microsoft.com/office/drawing/2014/main" id="{1901498B-C994-4D43-8F36-9E9FAF928C29}"/>
                      </a:ext>
                    </a:extLst>
                  </p:cNvPr>
                  <p:cNvSpPr txBox="1">
                    <a:spLocks noChangeArrowheads="1"/>
                  </p:cNvSpPr>
                  <p:nvPr/>
                </p:nvSpPr>
                <p:spPr bwMode="auto">
                  <a:xfrm>
                    <a:off x="2914650" y="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4" name="Google Shape;270;p24">
                  <a:extLst>
                    <a:ext uri="{FF2B5EF4-FFF2-40B4-BE49-F238E27FC236}">
                      <a16:creationId xmlns:a16="http://schemas.microsoft.com/office/drawing/2014/main" id="{D5811FA9-988E-4FB6-8F82-8118289DAD5F}"/>
                    </a:ext>
                  </a:extLst>
                </p:cNvPr>
                <p:cNvGrpSpPr>
                  <a:grpSpLocks/>
                </p:cNvGrpSpPr>
                <p:nvPr/>
              </p:nvGrpSpPr>
              <p:grpSpPr bwMode="auto">
                <a:xfrm>
                  <a:off x="0" y="1873250"/>
                  <a:ext cx="2914650" cy="1873250"/>
                  <a:chOff x="0" y="1873250"/>
                  <a:chExt cx="2914650" cy="1873250"/>
                </a:xfrm>
              </p:grpSpPr>
              <p:sp>
                <p:nvSpPr>
                  <p:cNvPr id="35868" name="Google Shape;271;p24">
                    <a:extLst>
                      <a:ext uri="{FF2B5EF4-FFF2-40B4-BE49-F238E27FC236}">
                        <a16:creationId xmlns:a16="http://schemas.microsoft.com/office/drawing/2014/main" id="{FFECB367-7D71-445E-B5BC-2B5EBA3F1804}"/>
                      </a:ext>
                    </a:extLst>
                  </p:cNvPr>
                  <p:cNvSpPr txBox="1">
                    <a:spLocks noChangeArrowheads="1"/>
                  </p:cNvSpPr>
                  <p:nvPr/>
                </p:nvSpPr>
                <p:spPr bwMode="auto">
                  <a:xfrm>
                    <a:off x="6826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800"/>
                      <a:buFont typeface="Times New Roman" panose="02020603050405020304" pitchFamily="18" charset="0"/>
                      <a:buNone/>
                    </a:pPr>
                    <a:r>
                      <a:rPr lang="en-US" altLang="en-US" sz="135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a:p>
                  <a:p>
                    <a:pPr eaLnBrk="1" hangingPunct="1"/>
                    <a:endParaRPr lang="en-US" altLang="en-US" sz="135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9" name="Google Shape;272;p24">
                    <a:extLst>
                      <a:ext uri="{FF2B5EF4-FFF2-40B4-BE49-F238E27FC236}">
                        <a16:creationId xmlns:a16="http://schemas.microsoft.com/office/drawing/2014/main" id="{490874C5-2BDE-4F18-A1CA-6326B3B0BBA5}"/>
                      </a:ext>
                    </a:extLst>
                  </p:cNvPr>
                  <p:cNvSpPr txBox="1">
                    <a:spLocks noChangeArrowheads="1"/>
                  </p:cNvSpPr>
                  <p:nvPr/>
                </p:nvSpPr>
                <p:spPr bwMode="auto">
                  <a:xfrm>
                    <a:off x="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nvGrpSpPr>
                <p:cNvPr id="35865" name="Google Shape;273;p24">
                  <a:extLst>
                    <a:ext uri="{FF2B5EF4-FFF2-40B4-BE49-F238E27FC236}">
                      <a16:creationId xmlns:a16="http://schemas.microsoft.com/office/drawing/2014/main" id="{D48ACEEF-36E3-4957-92BD-019E9365624A}"/>
                    </a:ext>
                  </a:extLst>
                </p:cNvPr>
                <p:cNvGrpSpPr>
                  <a:grpSpLocks/>
                </p:cNvGrpSpPr>
                <p:nvPr/>
              </p:nvGrpSpPr>
              <p:grpSpPr bwMode="auto">
                <a:xfrm>
                  <a:off x="2914650" y="1873250"/>
                  <a:ext cx="2914650" cy="1873250"/>
                  <a:chOff x="2914650" y="1873250"/>
                  <a:chExt cx="2914650" cy="1873250"/>
                </a:xfrm>
              </p:grpSpPr>
              <p:sp>
                <p:nvSpPr>
                  <p:cNvPr id="35866" name="Google Shape;274;p24">
                    <a:extLst>
                      <a:ext uri="{FF2B5EF4-FFF2-40B4-BE49-F238E27FC236}">
                        <a16:creationId xmlns:a16="http://schemas.microsoft.com/office/drawing/2014/main" id="{DE11D259-2FF9-496D-8D25-3AD9741686CC}"/>
                      </a:ext>
                    </a:extLst>
                  </p:cNvPr>
                  <p:cNvSpPr txBox="1">
                    <a:spLocks noChangeArrowheads="1"/>
                  </p:cNvSpPr>
                  <p:nvPr/>
                </p:nvSpPr>
                <p:spPr bwMode="auto">
                  <a:xfrm>
                    <a:off x="2982912" y="1873250"/>
                    <a:ext cx="27781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2400"/>
                      <a:buFont typeface="Times New Roman" panose="02020603050405020304" pitchFamily="18" charset="0"/>
                      <a:buNone/>
                    </a:pPr>
                    <a:r>
                      <a:rPr lang="en-US" altLang="en-US" sz="1800" b="1">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a:p>
                  <a:p>
                    <a:pPr algn="ctr" eaLnBrk="1" hangingPunct="1">
                      <a:buSzPts val="1800"/>
                      <a:buFont typeface="Times New Roman" panose="02020603050405020304" pitchFamily="18" charset="0"/>
                      <a:buNone/>
                    </a:pPr>
                    <a:r>
                      <a:rPr lang="en-US" altLang="en-US" sz="135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a:p>
                  <a:p>
                    <a:pPr eaLnBrk="1" hangingPunct="1"/>
                    <a:endParaRPr lang="en-US" altLang="en-US" sz="1350">
                      <a:latin typeface="Times New Roman" panose="02020603050405020304" pitchFamily="18" charset="0"/>
                      <a:cs typeface="Times New Roman" panose="02020603050405020304" pitchFamily="18" charset="0"/>
                      <a:sym typeface="Times New Roman" panose="02020603050405020304" pitchFamily="18" charset="0"/>
                    </a:endParaRPr>
                  </a:p>
                </p:txBody>
              </p:sp>
              <p:sp>
                <p:nvSpPr>
                  <p:cNvPr id="35867" name="Google Shape;275;p24">
                    <a:extLst>
                      <a:ext uri="{FF2B5EF4-FFF2-40B4-BE49-F238E27FC236}">
                        <a16:creationId xmlns:a16="http://schemas.microsoft.com/office/drawing/2014/main" id="{FECCA75B-BF69-4F0C-8A32-16DF7416C285}"/>
                      </a:ext>
                    </a:extLst>
                  </p:cNvPr>
                  <p:cNvSpPr txBox="1">
                    <a:spLocks noChangeArrowheads="1"/>
                  </p:cNvSpPr>
                  <p:nvPr/>
                </p:nvSpPr>
                <p:spPr bwMode="auto">
                  <a:xfrm>
                    <a:off x="2914650" y="1873250"/>
                    <a:ext cx="2914650" cy="1873250"/>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grpSp>
          </p:grpSp>
          <p:sp>
            <p:nvSpPr>
              <p:cNvPr id="35861" name="Google Shape;276;p24">
                <a:extLst>
                  <a:ext uri="{FF2B5EF4-FFF2-40B4-BE49-F238E27FC236}">
                    <a16:creationId xmlns:a16="http://schemas.microsoft.com/office/drawing/2014/main" id="{4B4109A7-362A-4251-B121-B7FA906B5E7E}"/>
                  </a:ext>
                </a:extLst>
              </p:cNvPr>
              <p:cNvSpPr txBox="1">
                <a:spLocks noChangeArrowheads="1"/>
              </p:cNvSpPr>
              <p:nvPr/>
            </p:nvSpPr>
            <p:spPr bwMode="auto">
              <a:xfrm>
                <a:off x="-4762" y="-4762"/>
                <a:ext cx="5838825" cy="3756025"/>
              </a:xfrm>
              <a:prstGeom prst="rect">
                <a:avLst/>
              </a:prstGeom>
              <a:noFill/>
              <a:ln w="9525">
                <a:solidFill>
                  <a:srgbClr val="A0A0A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grpSp>
        <p:sp>
          <p:nvSpPr>
            <p:cNvPr id="35844" name="Google Shape;277;p24">
              <a:extLst>
                <a:ext uri="{FF2B5EF4-FFF2-40B4-BE49-F238E27FC236}">
                  <a16:creationId xmlns:a16="http://schemas.microsoft.com/office/drawing/2014/main" id="{B3F36941-2AD2-4E40-AC99-2E6D26DE37C1}"/>
                </a:ext>
              </a:extLst>
            </p:cNvPr>
            <p:cNvSpPr txBox="1">
              <a:spLocks noChangeArrowheads="1"/>
            </p:cNvSpPr>
            <p:nvPr/>
          </p:nvSpPr>
          <p:spPr bwMode="auto">
            <a:xfrm>
              <a:off x="5133732" y="2092325"/>
              <a:ext cx="2807186"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3600"/>
                <a:buFont typeface="Times New Roman" panose="02020603050405020304" pitchFamily="18" charset="0"/>
                <a:buNone/>
              </a:pPr>
              <a:r>
                <a:rPr lang="en-US" altLang="en-US" sz="27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Firm 2</a:t>
              </a:r>
              <a:endParaRPr lang="en-US" altLang="en-US" sz="1050" dirty="0"/>
            </a:p>
          </p:txBody>
        </p:sp>
        <p:sp>
          <p:nvSpPr>
            <p:cNvPr id="35845" name="Google Shape;278;p24">
              <a:extLst>
                <a:ext uri="{FF2B5EF4-FFF2-40B4-BE49-F238E27FC236}">
                  <a16:creationId xmlns:a16="http://schemas.microsoft.com/office/drawing/2014/main" id="{DA6DCB8D-A717-4508-B546-01FE85DA8EF8}"/>
                </a:ext>
              </a:extLst>
            </p:cNvPr>
            <p:cNvSpPr txBox="1">
              <a:spLocks noChangeArrowheads="1"/>
            </p:cNvSpPr>
            <p:nvPr/>
          </p:nvSpPr>
          <p:spPr bwMode="auto">
            <a:xfrm rot="16200000">
              <a:off x="2178050" y="3751263"/>
              <a:ext cx="160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7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Firm 1</a:t>
              </a:r>
              <a:endParaRPr lang="en-US" altLang="en-US" sz="1050"/>
            </a:p>
          </p:txBody>
        </p:sp>
        <p:sp>
          <p:nvSpPr>
            <p:cNvPr id="35846" name="Google Shape;279;p24">
              <a:extLst>
                <a:ext uri="{FF2B5EF4-FFF2-40B4-BE49-F238E27FC236}">
                  <a16:creationId xmlns:a16="http://schemas.microsoft.com/office/drawing/2014/main" id="{8375755F-0C5B-4EDF-8B2F-5DF36EC2FFFF}"/>
                </a:ext>
              </a:extLst>
            </p:cNvPr>
            <p:cNvSpPr txBox="1">
              <a:spLocks noChangeArrowheads="1"/>
            </p:cNvSpPr>
            <p:nvPr/>
          </p:nvSpPr>
          <p:spPr bwMode="auto">
            <a:xfrm>
              <a:off x="3992880" y="3328988"/>
              <a:ext cx="270764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7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7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$100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dirty="0"/>
            </a:p>
          </p:txBody>
        </p:sp>
        <p:sp>
          <p:nvSpPr>
            <p:cNvPr id="35848" name="Google Shape;281;p24">
              <a:extLst>
                <a:ext uri="{FF2B5EF4-FFF2-40B4-BE49-F238E27FC236}">
                  <a16:creationId xmlns:a16="http://schemas.microsoft.com/office/drawing/2014/main" id="{8DA8A947-42AD-4DD8-81BD-3F301BA9A345}"/>
                </a:ext>
              </a:extLst>
            </p:cNvPr>
            <p:cNvSpPr txBox="1">
              <a:spLocks noChangeArrowheads="1"/>
            </p:cNvSpPr>
            <p:nvPr/>
          </p:nvSpPr>
          <p:spPr bwMode="auto">
            <a:xfrm>
              <a:off x="6668192" y="2590801"/>
              <a:ext cx="151309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990000"/>
                </a:buClr>
                <a:buSzPts val="2800"/>
                <a:buFont typeface="Times New Roman" panose="02020603050405020304" pitchFamily="18" charset="0"/>
                <a:buNone/>
              </a:pPr>
              <a:r>
                <a:rPr lang="en-US" altLang="en-US" sz="2100" b="1">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sz="1050"/>
            </a:p>
          </p:txBody>
        </p:sp>
        <p:sp>
          <p:nvSpPr>
            <p:cNvPr id="35849" name="Google Shape;282;p24">
              <a:extLst>
                <a:ext uri="{FF2B5EF4-FFF2-40B4-BE49-F238E27FC236}">
                  <a16:creationId xmlns:a16="http://schemas.microsoft.com/office/drawing/2014/main" id="{24782CE7-A477-4A6C-8F29-8143E4C2CD76}"/>
                </a:ext>
              </a:extLst>
            </p:cNvPr>
            <p:cNvSpPr txBox="1">
              <a:spLocks noChangeArrowheads="1"/>
            </p:cNvSpPr>
            <p:nvPr/>
          </p:nvSpPr>
          <p:spPr bwMode="auto">
            <a:xfrm>
              <a:off x="3259138" y="3335338"/>
              <a:ext cx="10096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000099"/>
                </a:buClr>
                <a:buSzPts val="2800"/>
                <a:buFont typeface="Times New Roman" panose="02020603050405020304" pitchFamily="18" charset="0"/>
                <a:buNone/>
              </a:pPr>
              <a:r>
                <a:rPr lang="en-US" altLang="en-US" sz="21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High</a:t>
              </a:r>
              <a:endParaRPr lang="en-US" altLang="en-US" sz="1050"/>
            </a:p>
          </p:txBody>
        </p:sp>
        <p:sp>
          <p:nvSpPr>
            <p:cNvPr id="35850" name="Google Shape;283;p24">
              <a:extLst>
                <a:ext uri="{FF2B5EF4-FFF2-40B4-BE49-F238E27FC236}">
                  <a16:creationId xmlns:a16="http://schemas.microsoft.com/office/drawing/2014/main" id="{B7CDEB6F-68DA-4CCE-B444-6EFA04FD705A}"/>
                </a:ext>
              </a:extLst>
            </p:cNvPr>
            <p:cNvSpPr txBox="1">
              <a:spLocks noChangeArrowheads="1"/>
            </p:cNvSpPr>
            <p:nvPr/>
          </p:nvSpPr>
          <p:spPr bwMode="auto">
            <a:xfrm>
              <a:off x="3040063" y="4259263"/>
              <a:ext cx="1447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2800"/>
                <a:buFont typeface="Times New Roman" panose="02020603050405020304" pitchFamily="18" charset="0"/>
                <a:buNone/>
              </a:pPr>
              <a:r>
                <a:rPr lang="en-US" altLang="en-US" sz="2100" b="1">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Low</a:t>
              </a:r>
              <a:endParaRPr lang="en-US" altLang="en-US" sz="1050"/>
            </a:p>
          </p:txBody>
        </p:sp>
        <p:sp>
          <p:nvSpPr>
            <p:cNvPr id="35853" name="Google Shape;286;p24">
              <a:extLst>
                <a:ext uri="{FF2B5EF4-FFF2-40B4-BE49-F238E27FC236}">
                  <a16:creationId xmlns:a16="http://schemas.microsoft.com/office/drawing/2014/main" id="{72E33E39-9890-4BA8-8983-23E8F0A78641}"/>
                </a:ext>
              </a:extLst>
            </p:cNvPr>
            <p:cNvSpPr txBox="1">
              <a:spLocks noChangeArrowheads="1"/>
            </p:cNvSpPr>
            <p:nvPr/>
          </p:nvSpPr>
          <p:spPr bwMode="auto">
            <a:xfrm>
              <a:off x="4065905" y="4195763"/>
              <a:ext cx="270764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7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$170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7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$20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dirty="0"/>
            </a:p>
          </p:txBody>
        </p:sp>
      </p:grpSp>
      <p:sp>
        <p:nvSpPr>
          <p:cNvPr id="35854" name="Google Shape;287;p24">
            <a:extLst>
              <a:ext uri="{FF2B5EF4-FFF2-40B4-BE49-F238E27FC236}">
                <a16:creationId xmlns:a16="http://schemas.microsoft.com/office/drawing/2014/main" id="{A74CFDC8-2A1F-44CD-B6D8-5E1561132A9C}"/>
              </a:ext>
            </a:extLst>
          </p:cNvPr>
          <p:cNvSpPr txBox="1">
            <a:spLocks noChangeArrowheads="1"/>
          </p:cNvSpPr>
          <p:nvPr/>
        </p:nvSpPr>
        <p:spPr bwMode="auto">
          <a:xfrm>
            <a:off x="4659113" y="3734570"/>
            <a:ext cx="19431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000099"/>
              </a:buClr>
              <a:buSzPts val="3600"/>
              <a:buFont typeface="Times New Roman" panose="02020603050405020304" pitchFamily="18" charset="0"/>
              <a:buNone/>
            </a:pPr>
            <a:r>
              <a:rPr lang="en-US" altLang="en-US" sz="2700" b="1" dirty="0">
                <a:solidFill>
                  <a:srgbClr val="000099"/>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r>
              <a:rPr lang="en-US" altLang="en-US" sz="2700" b="1" dirty="0">
                <a:solidFill>
                  <a:srgbClr val="990000"/>
                </a:solidFill>
                <a:latin typeface="Times New Roman" panose="02020603050405020304" pitchFamily="18" charset="0"/>
                <a:cs typeface="Times New Roman" panose="02020603050405020304" pitchFamily="18" charset="0"/>
                <a:sym typeface="Times New Roman" panose="02020603050405020304" pitchFamily="18" charset="0"/>
              </a:rPr>
              <a:t>$50</a:t>
            </a:r>
            <a:r>
              <a:rPr lang="en-US" altLang="en-US" sz="2700" b="1" dirty="0">
                <a:latin typeface="Times New Roman" panose="02020603050405020304" pitchFamily="18" charset="0"/>
                <a:cs typeface="Times New Roman" panose="02020603050405020304" pitchFamily="18" charset="0"/>
                <a:sym typeface="Times New Roman" panose="02020603050405020304" pitchFamily="18" charset="0"/>
              </a:rPr>
              <a:t> </a:t>
            </a:r>
            <a:endParaRPr lang="en-US" altLang="en-US" sz="1050" dirty="0"/>
          </a:p>
        </p:txBody>
      </p:sp>
      <p:sp>
        <p:nvSpPr>
          <p:cNvPr id="289" name="Google Shape;289;p24">
            <a:extLst>
              <a:ext uri="{FF2B5EF4-FFF2-40B4-BE49-F238E27FC236}">
                <a16:creationId xmlns:a16="http://schemas.microsoft.com/office/drawing/2014/main" id="{2449A49E-6AC8-4419-B8B3-C958CC344346}"/>
              </a:ext>
            </a:extLst>
          </p:cNvPr>
          <p:cNvSpPr txBox="1">
            <a:spLocks noChangeArrowheads="1"/>
          </p:cNvSpPr>
          <p:nvPr/>
        </p:nvSpPr>
        <p:spPr bwMode="auto">
          <a:xfrm>
            <a:off x="49491" y="4089932"/>
            <a:ext cx="8870425" cy="1065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34275" rIns="68569" bIns="34275"/>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lnSpc>
                <a:spcPct val="90000"/>
              </a:lnSpc>
              <a:buSzPts val="3200"/>
              <a:buFont typeface="Times New Roman" panose="02020603050405020304" pitchFamily="18" charset="0"/>
              <a:buNone/>
            </a:pPr>
            <a:endParaRPr lang="en-US" altLang="en-US" sz="900" dirty="0"/>
          </a:p>
        </p:txBody>
      </p:sp>
      <p:sp>
        <p:nvSpPr>
          <p:cNvPr id="293" name="Google Shape;293;p24">
            <a:extLst>
              <a:ext uri="{FF2B5EF4-FFF2-40B4-BE49-F238E27FC236}">
                <a16:creationId xmlns:a16="http://schemas.microsoft.com/office/drawing/2014/main" id="{CEAEFD7C-5CFF-4301-9DB5-C044B941987A}"/>
              </a:ext>
            </a:extLst>
          </p:cNvPr>
          <p:cNvSpPr>
            <a:spLocks noChangeArrowheads="1"/>
          </p:cNvSpPr>
          <p:nvPr/>
        </p:nvSpPr>
        <p:spPr bwMode="auto">
          <a:xfrm>
            <a:off x="3009896" y="3264580"/>
            <a:ext cx="1602028" cy="628650"/>
          </a:xfrm>
          <a:prstGeom prst="ellipse">
            <a:avLst/>
          </a:prstGeom>
          <a:noFill/>
          <a:ln w="762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lIns="68569" tIns="34275" rIns="68569" bIns="3427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n-US" altLang="en-US" sz="1800">
              <a:latin typeface="Times New Roman" panose="02020603050405020304" pitchFamily="18" charset="0"/>
              <a:cs typeface="Times New Roman" panose="02020603050405020304" pitchFamily="18" charset="0"/>
              <a:sym typeface="Times New Roman" panose="02020603050405020304" pitchFamily="18" charset="0"/>
            </a:endParaRPr>
          </a:p>
        </p:txBody>
      </p:sp>
      <p:cxnSp>
        <p:nvCxnSpPr>
          <p:cNvPr id="4" name="Straight Connector 3">
            <a:extLst>
              <a:ext uri="{FF2B5EF4-FFF2-40B4-BE49-F238E27FC236}">
                <a16:creationId xmlns:a16="http://schemas.microsoft.com/office/drawing/2014/main" id="{177C498E-1B3A-4A24-AAD3-2D09CE740D89}"/>
              </a:ext>
            </a:extLst>
          </p:cNvPr>
          <p:cNvCxnSpPr/>
          <p:nvPr/>
        </p:nvCxnSpPr>
        <p:spPr>
          <a:xfrm flipV="1">
            <a:off x="3326746" y="3844250"/>
            <a:ext cx="493970" cy="46843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2C05AB7-4D00-4B2A-BE5D-6A1DC5633873}"/>
              </a:ext>
            </a:extLst>
          </p:cNvPr>
          <p:cNvCxnSpPr>
            <a:cxnSpLocks/>
          </p:cNvCxnSpPr>
          <p:nvPr/>
        </p:nvCxnSpPr>
        <p:spPr>
          <a:xfrm>
            <a:off x="3241857" y="3805309"/>
            <a:ext cx="612474" cy="52488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BD992ED-42EA-4DF6-BE29-81350B355D99}"/>
              </a:ext>
            </a:extLst>
          </p:cNvPr>
          <p:cNvSpPr txBox="1"/>
          <p:nvPr/>
        </p:nvSpPr>
        <p:spPr>
          <a:xfrm>
            <a:off x="3269764" y="4360784"/>
            <a:ext cx="862116" cy="461665"/>
          </a:xfrm>
          <a:prstGeom prst="rect">
            <a:avLst/>
          </a:prstGeom>
          <a:noFill/>
        </p:spPr>
        <p:txBody>
          <a:bodyPr wrap="square" rtlCol="0">
            <a:spAutoFit/>
          </a:bodyPr>
          <a:lstStyle/>
          <a:p>
            <a:r>
              <a:rPr lang="en-US" sz="2400" b="1" dirty="0">
                <a:solidFill>
                  <a:srgbClr val="002060"/>
                </a:solidFill>
              </a:rPr>
              <a:t>$90</a:t>
            </a:r>
            <a:endParaRPr lang="en-US" sz="1350" b="1" dirty="0">
              <a:solidFill>
                <a:srgbClr val="002060"/>
              </a:solidFill>
            </a:endParaRPr>
          </a:p>
        </p:txBody>
      </p:sp>
      <p:cxnSp>
        <p:nvCxnSpPr>
          <p:cNvPr id="41" name="Straight Connector 40">
            <a:extLst>
              <a:ext uri="{FF2B5EF4-FFF2-40B4-BE49-F238E27FC236}">
                <a16:creationId xmlns:a16="http://schemas.microsoft.com/office/drawing/2014/main" id="{43C3A7B7-B8FE-4539-AC8E-4E541FB47B2B}"/>
              </a:ext>
            </a:extLst>
          </p:cNvPr>
          <p:cNvCxnSpPr/>
          <p:nvPr/>
        </p:nvCxnSpPr>
        <p:spPr>
          <a:xfrm flipV="1">
            <a:off x="5608423" y="3044856"/>
            <a:ext cx="493970" cy="46843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83A41EB-7604-4AD2-8EA8-A9CA291BEC22}"/>
              </a:ext>
            </a:extLst>
          </p:cNvPr>
          <p:cNvCxnSpPr>
            <a:cxnSpLocks/>
          </p:cNvCxnSpPr>
          <p:nvPr/>
        </p:nvCxnSpPr>
        <p:spPr>
          <a:xfrm>
            <a:off x="5559541" y="2976752"/>
            <a:ext cx="612474" cy="52488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EEA6101-5AED-4E04-B966-A5681569BEBD}"/>
              </a:ext>
            </a:extLst>
          </p:cNvPr>
          <p:cNvSpPr txBox="1"/>
          <p:nvPr/>
        </p:nvSpPr>
        <p:spPr>
          <a:xfrm>
            <a:off x="6219205" y="3036334"/>
            <a:ext cx="862116" cy="461665"/>
          </a:xfrm>
          <a:prstGeom prst="rect">
            <a:avLst/>
          </a:prstGeom>
          <a:noFill/>
        </p:spPr>
        <p:txBody>
          <a:bodyPr wrap="square" rtlCol="0">
            <a:spAutoFit/>
          </a:bodyPr>
          <a:lstStyle/>
          <a:p>
            <a:r>
              <a:rPr lang="en-US" sz="2400" b="1" dirty="0">
                <a:solidFill>
                  <a:schemeClr val="accent2">
                    <a:lumMod val="50000"/>
                  </a:schemeClr>
                </a:solidFill>
              </a:rPr>
              <a:t>$90</a:t>
            </a:r>
            <a:endParaRPr lang="en-US" sz="1350" b="1" dirty="0">
              <a:solidFill>
                <a:schemeClr val="accent2">
                  <a:lumMod val="50000"/>
                </a:schemeClr>
              </a:solidFill>
            </a:endParaRPr>
          </a:p>
        </p:txBody>
      </p:sp>
      <p:sp>
        <p:nvSpPr>
          <p:cNvPr id="3" name="Slide Number Placeholder 2">
            <a:extLst>
              <a:ext uri="{FF2B5EF4-FFF2-40B4-BE49-F238E27FC236}">
                <a16:creationId xmlns:a16="http://schemas.microsoft.com/office/drawing/2014/main" id="{569BBEC3-E2A3-4F23-BBCB-4AC2BB7BB9AE}"/>
              </a:ext>
            </a:extLst>
          </p:cNvPr>
          <p:cNvSpPr>
            <a:spLocks noGrp="1"/>
          </p:cNvSpPr>
          <p:nvPr>
            <p:ph type="sldNum" sz="quarter" idx="12"/>
          </p:nvPr>
        </p:nvSpPr>
        <p:spPr/>
        <p:txBody>
          <a:bodyPr/>
          <a:lstStyle/>
          <a:p>
            <a:fld id="{D1A46641-C912-4986-A142-F89CF75FFF31}" type="slidenum">
              <a:rPr lang="en-US" smtClean="0"/>
              <a:t>8</a:t>
            </a:fld>
            <a:endParaRPr lang="en-US"/>
          </a:p>
        </p:txBody>
      </p:sp>
    </p:spTree>
    <p:extLst>
      <p:ext uri="{BB962C8B-B14F-4D97-AF65-F5344CB8AC3E}">
        <p14:creationId xmlns:p14="http://schemas.microsoft.com/office/powerpoint/2010/main" val="376621521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115"/>
            <a:ext cx="8229600" cy="857250"/>
          </a:xfrm>
        </p:spPr>
        <p:txBody>
          <a:bodyPr>
            <a:noAutofit/>
          </a:bodyPr>
          <a:lstStyle/>
          <a:p>
            <a:r>
              <a:rPr lang="en-US" dirty="0"/>
              <a:t>Facilitating Coordination: </a:t>
            </a:r>
            <a:r>
              <a:rPr lang="en-US" i="1" dirty="0"/>
              <a:t>Ethyl</a:t>
            </a:r>
            <a:r>
              <a:rPr lang="en-US" dirty="0"/>
              <a:t> (2d Cir. 1984)</a:t>
            </a:r>
          </a:p>
        </p:txBody>
      </p:sp>
      <p:sp>
        <p:nvSpPr>
          <p:cNvPr id="3" name="Content Placeholder 2"/>
          <p:cNvSpPr>
            <a:spLocks noGrp="1"/>
          </p:cNvSpPr>
          <p:nvPr>
            <p:ph idx="1"/>
          </p:nvPr>
        </p:nvSpPr>
        <p:spPr>
          <a:xfrm>
            <a:off x="318322" y="931087"/>
            <a:ext cx="6248400" cy="3733800"/>
          </a:xfrm>
        </p:spPr>
        <p:txBody>
          <a:bodyPr>
            <a:normAutofit fontScale="55000" lnSpcReduction="20000"/>
          </a:bodyPr>
          <a:lstStyle/>
          <a:p>
            <a:r>
              <a:rPr lang="en-US" dirty="0"/>
              <a:t>Facts</a:t>
            </a:r>
          </a:p>
          <a:p>
            <a:pPr lvl="1"/>
            <a:r>
              <a:rPr lang="en-US" dirty="0"/>
              <a:t>4 sellers of anti-knock chemical for gasoline</a:t>
            </a:r>
          </a:p>
          <a:p>
            <a:pPr lvl="1"/>
            <a:r>
              <a:rPr lang="en-US" dirty="0"/>
              <a:t>2 largest firms had MFNs; 2 smaller firms did not</a:t>
            </a:r>
          </a:p>
          <a:p>
            <a:pPr lvl="1"/>
            <a:r>
              <a:rPr lang="en-US" dirty="0"/>
              <a:t>Barrier to entry created by EPA regulations </a:t>
            </a:r>
          </a:p>
          <a:p>
            <a:r>
              <a:rPr lang="en-US" dirty="0"/>
              <a:t>FTC’s Allegation</a:t>
            </a:r>
          </a:p>
          <a:p>
            <a:pPr lvl="1"/>
            <a:r>
              <a:rPr lang="en-US" dirty="0"/>
              <a:t>MFN (i.e., </a:t>
            </a:r>
            <a:r>
              <a:rPr lang="en-US" dirty="0" err="1"/>
              <a:t>MFC</a:t>
            </a:r>
            <a:r>
              <a:rPr lang="en-US" dirty="0"/>
              <a:t>) adopted when Ethyl was a monopolist, but only became anticompetitive later on when there was oligopoly competition and EPA created entry barriers</a:t>
            </a:r>
          </a:p>
          <a:p>
            <a:pPr lvl="1"/>
            <a:r>
              <a:rPr lang="en-US" dirty="0"/>
              <a:t>MFNs reduced incentives to “defect” on coordinated outcome</a:t>
            </a:r>
          </a:p>
          <a:p>
            <a:r>
              <a:rPr lang="en-US" dirty="0"/>
              <a:t>Mechanism</a:t>
            </a:r>
          </a:p>
          <a:p>
            <a:pPr lvl="1"/>
            <a:r>
              <a:rPr lang="en-US" dirty="0"/>
              <a:t>MFN prevented secret discounts to limited number of customers</a:t>
            </a:r>
          </a:p>
          <a:p>
            <a:pPr lvl="2"/>
            <a:r>
              <a:rPr lang="en-US" dirty="0"/>
              <a:t>Across-the-board discounts more likely to be rapidly detected and matched </a:t>
            </a:r>
          </a:p>
          <a:p>
            <a:pPr lvl="1"/>
            <a:r>
              <a:rPr lang="en-US" dirty="0"/>
              <a:t>MFN acted like a “tax” on discounting</a:t>
            </a:r>
          </a:p>
          <a:p>
            <a:r>
              <a:rPr lang="en-US" dirty="0"/>
              <a:t>Outcome: </a:t>
            </a:r>
            <a:r>
              <a:rPr lang="en-US" spc="-15" dirty="0">
                <a:solidFill>
                  <a:srgbClr val="000000"/>
                </a:solidFill>
              </a:rPr>
              <a:t>2d Cir reversed on other grounds</a:t>
            </a:r>
            <a:endParaRPr lang="en-US" dirty="0"/>
          </a:p>
          <a:p>
            <a:endParaRPr lang="en-US" dirty="0"/>
          </a:p>
          <a:p>
            <a:pPr lvl="1"/>
            <a:endParaRPr lang="en-US" dirty="0"/>
          </a:p>
        </p:txBody>
      </p:sp>
      <p:sp>
        <p:nvSpPr>
          <p:cNvPr id="4" name="TextBox 3">
            <a:extLst>
              <a:ext uri="{FF2B5EF4-FFF2-40B4-BE49-F238E27FC236}">
                <a16:creationId xmlns:a16="http://schemas.microsoft.com/office/drawing/2014/main" id="{26492740-4D48-44EF-A004-E53F3AF03BD6}"/>
              </a:ext>
            </a:extLst>
          </p:cNvPr>
          <p:cNvSpPr txBox="1"/>
          <p:nvPr/>
        </p:nvSpPr>
        <p:spPr>
          <a:xfrm>
            <a:off x="6529508" y="2830749"/>
            <a:ext cx="2233492" cy="2031325"/>
          </a:xfrm>
          <a:prstGeom prst="rect">
            <a:avLst/>
          </a:prstGeom>
          <a:noFill/>
          <a:ln w="38100">
            <a:solidFill>
              <a:srgbClr val="0070C0"/>
            </a:solidFill>
          </a:ln>
        </p:spPr>
        <p:txBody>
          <a:bodyPr wrap="square" rtlCol="0">
            <a:spAutoFit/>
          </a:bodyPr>
          <a:lstStyle/>
          <a:p>
            <a:r>
              <a:rPr lang="en-US" sz="1400" b="1" dirty="0">
                <a:solidFill>
                  <a:srgbClr val="0070C0"/>
                </a:solidFill>
              </a:rPr>
              <a:t>2d Cir. opinion focused on advance notice provision.  It totally overlooked the MFN. In fact, a footnote referencing GE/Westinghouse suggested that they may have found an MFN to be illegal. </a:t>
            </a:r>
          </a:p>
        </p:txBody>
      </p:sp>
      <p:cxnSp>
        <p:nvCxnSpPr>
          <p:cNvPr id="5" name="Straight Arrow Connector 4">
            <a:extLst>
              <a:ext uri="{FF2B5EF4-FFF2-40B4-BE49-F238E27FC236}">
                <a16:creationId xmlns:a16="http://schemas.microsoft.com/office/drawing/2014/main" id="{3D34587B-34F2-43D7-8E3D-9F3CCF5C73C4}"/>
              </a:ext>
            </a:extLst>
          </p:cNvPr>
          <p:cNvCxnSpPr>
            <a:cxnSpLocks/>
          </p:cNvCxnSpPr>
          <p:nvPr/>
        </p:nvCxnSpPr>
        <p:spPr>
          <a:xfrm flipH="1">
            <a:off x="5257800" y="4171950"/>
            <a:ext cx="838200" cy="14519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92384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19857</TotalTime>
  <Words>8207</Words>
  <Application>Microsoft Office PowerPoint</Application>
  <PresentationFormat>On-screen Show (16:9)</PresentationFormat>
  <Paragraphs>645</Paragraphs>
  <Slides>59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Times New Roman</vt:lpstr>
      <vt:lpstr>TimesNewRomanPSMT</vt:lpstr>
      <vt:lpstr>Wingdings</vt:lpstr>
      <vt:lpstr>Custom Design</vt:lpstr>
      <vt:lpstr>       Topic 26   MFNs &amp; American Express  Professor Steven Salop Antitrust Econ &amp; Law Fall 2021 </vt:lpstr>
      <vt:lpstr>MFNs Defined, in General</vt:lpstr>
      <vt:lpstr>MFN Flavors</vt:lpstr>
      <vt:lpstr>Introduction: The Paradoxical Result </vt:lpstr>
      <vt:lpstr>Potential Competitive Harms: Summary</vt:lpstr>
      <vt:lpstr>Express Collusion: Sugar Institute (1936)</vt:lpstr>
      <vt:lpstr>Facilitating Coordination: GE/Westinghouse </vt:lpstr>
      <vt:lpstr>PowerPoint Presentation</vt:lpstr>
      <vt:lpstr>Facilitating Coordination: Ethyl (2d Cir. 1984)</vt:lpstr>
      <vt:lpstr>Exclusion: RRC or Erecting Barrier to Entry</vt:lpstr>
      <vt:lpstr>Exclusion Theories: Examples</vt:lpstr>
      <vt:lpstr>Apple eBooks (2d Cir. 2015): Retail MFNs</vt:lpstr>
      <vt:lpstr>Amazon: Retail MFNs</vt:lpstr>
      <vt:lpstr>Exploitation Theory: MFN Bargaining Commitment Increases Seller Bargaining Leverage </vt:lpstr>
      <vt:lpstr>The Coase Conjecture: Economic Analysis</vt:lpstr>
      <vt:lpstr>Potential Efficiencies: Summary</vt:lpstr>
      <vt:lpstr>Transaction Costs and Risk Reduction</vt:lpstr>
      <vt:lpstr>Eliminating Opportunism for “Relationship-Specific” Investments</vt:lpstr>
      <vt:lpstr> Are the Claimed Benefits Really Efficiencies?   Will They Actually Occur?  </vt:lpstr>
      <vt:lpstr>Does an MFN for Largest Buyer Have Any Adverse Effects?</vt:lpstr>
      <vt:lpstr>Seller MFN Characteristics Guidelines/Checklist</vt:lpstr>
      <vt:lpstr>Types of Relevant Effects Evidence</vt:lpstr>
      <vt:lpstr> </vt:lpstr>
      <vt:lpstr>Ohio v. American Express: Complaint and Outcome</vt:lpstr>
      <vt:lpstr>Supreme Court (2018): Judgment for Amex: Summary</vt:lpstr>
      <vt:lpstr>Criticism of Supreme Court: Summary (to be discussed in detail)</vt:lpstr>
      <vt:lpstr>Economic Analysis</vt:lpstr>
      <vt:lpstr>Recall Network Effects From Microsoft Case</vt:lpstr>
      <vt:lpstr>Pricing Incentives in a 2-Sided Market </vt:lpstr>
      <vt:lpstr>Amex Pricing and Anti-steering Rule: Background</vt:lpstr>
      <vt:lpstr>Economic Analysis: Anti-steering Rules Raise Merchandise Prices</vt:lpstr>
      <vt:lpstr>Bottom Line: Effects on AmEx Card Users vs Others</vt:lpstr>
      <vt:lpstr>Amex Market Power</vt:lpstr>
      <vt:lpstr>Why Do Consumers Use the Cards? The Prisoner’s Dilemma</vt:lpstr>
      <vt:lpstr>Impact on Credit Card Transaction Volume: Output Test</vt:lpstr>
      <vt:lpstr>Amex is Like an “Agent” for a “Buyer Cartel” </vt:lpstr>
      <vt:lpstr> </vt:lpstr>
      <vt:lpstr>District Court Economic Analysis in Brief Antisteering Rules Harm Competition </vt:lpstr>
      <vt:lpstr>District Court: Further Details </vt:lpstr>
      <vt:lpstr>American Express: 2d Cir. (2016) (and Critiques)</vt:lpstr>
      <vt:lpstr>Supreme Court (2018): Judgment for Amex</vt:lpstr>
      <vt:lpstr>Criticism of Supreme Court: Summary</vt:lpstr>
      <vt:lpstr> Supreme Court Opinion:  Language and Critical Commentary </vt:lpstr>
      <vt:lpstr>  </vt:lpstr>
      <vt:lpstr>Majority: Two-Sided Platform Market Definition </vt:lpstr>
      <vt:lpstr>Majority: Credit Cards are “2-Sided Transaction Platforms”</vt:lpstr>
      <vt:lpstr>Critique of “Two-Sided Transaction Platform” Market Definition</vt:lpstr>
      <vt:lpstr>Dissent (Breyer): Direct Evidence Should be Sufficient</vt:lpstr>
      <vt:lpstr>Majority Opinion Pushback: No Pure Direct Effects-Based Analysis for Vertical Restraints Cases </vt:lpstr>
      <vt:lpstr>  </vt:lpstr>
      <vt:lpstr>Majority Opinion (Thomas):  It is a Good Guy Story</vt:lpstr>
      <vt:lpstr>Majority Opinion: Rules are Designed to  Prevent Negative Externalities  </vt:lpstr>
      <vt:lpstr>Majority Opinion Bottom Line:  Antisteering rules Increase Interbrand Competition</vt:lpstr>
      <vt:lpstr>Dissent (Breyer): No, the Rules are Anticompetitive</vt:lpstr>
      <vt:lpstr>  </vt:lpstr>
      <vt:lpstr>Majority Opinion (Thomas): Higher Output Rejects Anticompetitive Story</vt:lpstr>
      <vt:lpstr>PowerPoint Presentation</vt:lpstr>
      <vt:lpstr>Dissent (Breyer): Output Test</vt:lpstr>
      <vt:lpstr>Addendum: The Sad Tale of Sabre/Farelogix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354</cp:revision>
  <cp:lastPrinted>2021-11-18T14:23:13Z</cp:lastPrinted>
  <dcterms:created xsi:type="dcterms:W3CDTF">2012-09-05T22:40:39Z</dcterms:created>
  <dcterms:modified xsi:type="dcterms:W3CDTF">2023-04-30T23:01:01Z</dcterms:modified>
</cp:coreProperties>
</file>